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5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343" r:id="rId2"/>
    <p:sldId id="414" r:id="rId3"/>
    <p:sldId id="469" r:id="rId4"/>
    <p:sldId id="357" r:id="rId5"/>
    <p:sldId id="355" r:id="rId6"/>
    <p:sldId id="371" r:id="rId7"/>
    <p:sldId id="416" r:id="rId8"/>
    <p:sldId id="470" r:id="rId9"/>
    <p:sldId id="428" r:id="rId10"/>
    <p:sldId id="429" r:id="rId11"/>
    <p:sldId id="430" r:id="rId12"/>
    <p:sldId id="435" r:id="rId13"/>
    <p:sldId id="436" r:id="rId14"/>
    <p:sldId id="437" r:id="rId15"/>
    <p:sldId id="387" r:id="rId16"/>
    <p:sldId id="445" r:id="rId17"/>
    <p:sldId id="447" r:id="rId18"/>
    <p:sldId id="448" r:id="rId19"/>
    <p:sldId id="454" r:id="rId20"/>
    <p:sldId id="456" r:id="rId21"/>
    <p:sldId id="457" r:id="rId22"/>
    <p:sldId id="460" r:id="rId23"/>
    <p:sldId id="461" r:id="rId24"/>
    <p:sldId id="464" r:id="rId25"/>
    <p:sldId id="462" r:id="rId26"/>
    <p:sldId id="463" r:id="rId27"/>
    <p:sldId id="465" r:id="rId28"/>
    <p:sldId id="341" r:id="rId29"/>
  </p:sldIdLst>
  <p:sldSz cx="9144000" cy="6858000" type="screen4x3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9">
          <p15:clr>
            <a:srgbClr val="A4A3A4"/>
          </p15:clr>
        </p15:guide>
        <p15:guide id="2" pos="212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dja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4273"/>
    <a:srgbClr val="626C32"/>
    <a:srgbClr val="000000"/>
    <a:srgbClr val="EE4F16"/>
    <a:srgbClr val="03579B"/>
    <a:srgbClr val="9ACC0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6" autoAdjust="0"/>
    <p:restoredTop sz="99565" autoAdjust="0"/>
  </p:normalViewPr>
  <p:slideViewPr>
    <p:cSldViewPr snapToGrid="0" snapToObjects="1">
      <p:cViewPr>
        <p:scale>
          <a:sx n="90" d="100"/>
          <a:sy n="90" d="100"/>
        </p:scale>
        <p:origin x="-1090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-3274" y="-82"/>
      </p:cViewPr>
      <p:guideLst>
        <p:guide orient="horz" pos="3109"/>
        <p:guide pos="212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FF6B3C-5E42-4071-B723-0F8CB601EB19}" type="doc">
      <dgm:prSet loTypeId="urn:microsoft.com/office/officeart/2005/8/layout/gear1" loCatId="process" qsTypeId="urn:microsoft.com/office/officeart/2005/8/quickstyle/3d3" qsCatId="3D" csTypeId="urn:microsoft.com/office/officeart/2005/8/colors/accent2_1" csCatId="accent2" phldr="1"/>
      <dgm:spPr/>
    </dgm:pt>
    <dgm:pt modelId="{290F2630-14AC-42CE-96FC-0BC1022776E1}">
      <dgm:prSet phldrT="[Text]" custT="1"/>
      <dgm:spPr/>
      <dgm:t>
        <a:bodyPr/>
        <a:lstStyle/>
        <a:p>
          <a:r>
            <a:rPr lang="sr-Latn-RS" sz="100" dirty="0" smtClean="0"/>
            <a:t>.‚‚</a:t>
          </a:r>
          <a:endParaRPr lang="en-US" sz="100" dirty="0"/>
        </a:p>
      </dgm:t>
    </dgm:pt>
    <dgm:pt modelId="{CA811EC2-3B04-4DA1-8AFF-60BB6B89F284}" type="parTrans" cxnId="{E15C76F2-FF5D-40EF-A776-7EAF8B6CCA6E}">
      <dgm:prSet/>
      <dgm:spPr/>
      <dgm:t>
        <a:bodyPr/>
        <a:lstStyle/>
        <a:p>
          <a:endParaRPr lang="en-US"/>
        </a:p>
      </dgm:t>
    </dgm:pt>
    <dgm:pt modelId="{0AAE35CB-D142-46E8-9A81-247240FFE044}" type="sibTrans" cxnId="{E15C76F2-FF5D-40EF-A776-7EAF8B6CCA6E}">
      <dgm:prSet/>
      <dgm:spPr/>
      <dgm:t>
        <a:bodyPr/>
        <a:lstStyle/>
        <a:p>
          <a:endParaRPr lang="en-US"/>
        </a:p>
      </dgm:t>
    </dgm:pt>
    <dgm:pt modelId="{C255B6F5-FE1B-43C2-92B6-DD6FE3BF064F}">
      <dgm:prSet phldrT="[Text]" custT="1"/>
      <dgm:spPr/>
      <dgm:t>
        <a:bodyPr/>
        <a:lstStyle/>
        <a:p>
          <a:r>
            <a:rPr lang="sr-Latn-RS" sz="100" dirty="0" smtClean="0"/>
            <a:t>.</a:t>
          </a:r>
          <a:endParaRPr lang="en-US" sz="100" dirty="0"/>
        </a:p>
      </dgm:t>
    </dgm:pt>
    <dgm:pt modelId="{43F08FAD-CA98-4CF6-8FA7-6D34E1FC305A}" type="parTrans" cxnId="{D0119D25-F463-4443-8D62-2821664D7F83}">
      <dgm:prSet/>
      <dgm:spPr/>
      <dgm:t>
        <a:bodyPr/>
        <a:lstStyle/>
        <a:p>
          <a:endParaRPr lang="en-US"/>
        </a:p>
      </dgm:t>
    </dgm:pt>
    <dgm:pt modelId="{7D98A958-48EF-42BD-9074-3490FA9E0397}" type="sibTrans" cxnId="{D0119D25-F463-4443-8D62-2821664D7F83}">
      <dgm:prSet/>
      <dgm:spPr/>
      <dgm:t>
        <a:bodyPr/>
        <a:lstStyle/>
        <a:p>
          <a:endParaRPr lang="en-US"/>
        </a:p>
      </dgm:t>
    </dgm:pt>
    <dgm:pt modelId="{FA6FEFED-B4D8-4B51-84B8-786A7CFC0B2D}">
      <dgm:prSet phldrT="[Text]" custT="1"/>
      <dgm:spPr/>
      <dgm:t>
        <a:bodyPr/>
        <a:lstStyle/>
        <a:p>
          <a:r>
            <a:rPr lang="sr-Latn-RS" sz="100" dirty="0" smtClean="0"/>
            <a:t>.</a:t>
          </a:r>
          <a:endParaRPr lang="en-US" sz="100" dirty="0"/>
        </a:p>
      </dgm:t>
    </dgm:pt>
    <dgm:pt modelId="{FEC34EF3-683A-4531-BC63-BA8CF100ABD2}" type="sibTrans" cxnId="{AC23D24A-185A-48FE-A3F2-762CFF3D712A}">
      <dgm:prSet/>
      <dgm:spPr/>
      <dgm:t>
        <a:bodyPr/>
        <a:lstStyle/>
        <a:p>
          <a:endParaRPr lang="en-US"/>
        </a:p>
      </dgm:t>
    </dgm:pt>
    <dgm:pt modelId="{00738367-866B-48A1-AFEC-A7D09797B45D}" type="parTrans" cxnId="{AC23D24A-185A-48FE-A3F2-762CFF3D712A}">
      <dgm:prSet/>
      <dgm:spPr/>
      <dgm:t>
        <a:bodyPr/>
        <a:lstStyle/>
        <a:p>
          <a:endParaRPr lang="en-US"/>
        </a:p>
      </dgm:t>
    </dgm:pt>
    <dgm:pt modelId="{FA9E4F87-D130-4856-8B31-737803B61D97}" type="pres">
      <dgm:prSet presAssocID="{9BFF6B3C-5E42-4071-B723-0F8CB601EB1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326EA47-0EB3-469B-9592-CEB5A48E4751}" type="pres">
      <dgm:prSet presAssocID="{290F2630-14AC-42CE-96FC-0BC1022776E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EC9E2-753A-43C9-A971-6335424F43F3}" type="pres">
      <dgm:prSet presAssocID="{290F2630-14AC-42CE-96FC-0BC1022776E1}" presName="gear1srcNode" presStyleLbl="node1" presStyleIdx="0" presStyleCnt="3"/>
      <dgm:spPr/>
      <dgm:t>
        <a:bodyPr/>
        <a:lstStyle/>
        <a:p>
          <a:endParaRPr lang="en-US"/>
        </a:p>
      </dgm:t>
    </dgm:pt>
    <dgm:pt modelId="{5AEB3F5D-6480-4997-B3AC-684E9D5F4196}" type="pres">
      <dgm:prSet presAssocID="{290F2630-14AC-42CE-96FC-0BC1022776E1}" presName="gear1dstNode" presStyleLbl="node1" presStyleIdx="0" presStyleCnt="3"/>
      <dgm:spPr/>
      <dgm:t>
        <a:bodyPr/>
        <a:lstStyle/>
        <a:p>
          <a:endParaRPr lang="en-US"/>
        </a:p>
      </dgm:t>
    </dgm:pt>
    <dgm:pt modelId="{AEDF0C1C-6E44-44DA-9E17-CDBF1131BF4E}" type="pres">
      <dgm:prSet presAssocID="{C255B6F5-FE1B-43C2-92B6-DD6FE3BF064F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ED1A6-4A23-49E8-8082-A2A61C49DB99}" type="pres">
      <dgm:prSet presAssocID="{C255B6F5-FE1B-43C2-92B6-DD6FE3BF064F}" presName="gear2srcNode" presStyleLbl="node1" presStyleIdx="1" presStyleCnt="3"/>
      <dgm:spPr/>
      <dgm:t>
        <a:bodyPr/>
        <a:lstStyle/>
        <a:p>
          <a:endParaRPr lang="en-US"/>
        </a:p>
      </dgm:t>
    </dgm:pt>
    <dgm:pt modelId="{548758E0-C947-4F6E-A9EE-532A5913BD83}" type="pres">
      <dgm:prSet presAssocID="{C255B6F5-FE1B-43C2-92B6-DD6FE3BF064F}" presName="gear2dstNode" presStyleLbl="node1" presStyleIdx="1" presStyleCnt="3"/>
      <dgm:spPr/>
      <dgm:t>
        <a:bodyPr/>
        <a:lstStyle/>
        <a:p>
          <a:endParaRPr lang="en-US"/>
        </a:p>
      </dgm:t>
    </dgm:pt>
    <dgm:pt modelId="{53283876-783D-4676-ACAA-B5F25F02F141}" type="pres">
      <dgm:prSet presAssocID="{FA6FEFED-B4D8-4B51-84B8-786A7CFC0B2D}" presName="gear3" presStyleLbl="node1" presStyleIdx="2" presStyleCnt="3"/>
      <dgm:spPr/>
      <dgm:t>
        <a:bodyPr/>
        <a:lstStyle/>
        <a:p>
          <a:endParaRPr lang="en-US"/>
        </a:p>
      </dgm:t>
    </dgm:pt>
    <dgm:pt modelId="{6FCDDCE5-AD24-4218-A2DC-6B1079EB8F88}" type="pres">
      <dgm:prSet presAssocID="{FA6FEFED-B4D8-4B51-84B8-786A7CFC0B2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E39DE-AF50-496B-A509-F25AA26C4BA2}" type="pres">
      <dgm:prSet presAssocID="{FA6FEFED-B4D8-4B51-84B8-786A7CFC0B2D}" presName="gear3srcNode" presStyleLbl="node1" presStyleIdx="2" presStyleCnt="3"/>
      <dgm:spPr/>
      <dgm:t>
        <a:bodyPr/>
        <a:lstStyle/>
        <a:p>
          <a:endParaRPr lang="en-US"/>
        </a:p>
      </dgm:t>
    </dgm:pt>
    <dgm:pt modelId="{8C67DCF6-94C1-4551-811F-E80185E68E6C}" type="pres">
      <dgm:prSet presAssocID="{FA6FEFED-B4D8-4B51-84B8-786A7CFC0B2D}" presName="gear3dstNode" presStyleLbl="node1" presStyleIdx="2" presStyleCnt="3"/>
      <dgm:spPr/>
      <dgm:t>
        <a:bodyPr/>
        <a:lstStyle/>
        <a:p>
          <a:endParaRPr lang="en-US"/>
        </a:p>
      </dgm:t>
    </dgm:pt>
    <dgm:pt modelId="{BB80B99E-E363-42A2-B034-CABD2DCCE4BE}" type="pres">
      <dgm:prSet presAssocID="{0AAE35CB-D142-46E8-9A81-247240FFE044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A287D45-74A6-490C-A0F1-437D5566C175}" type="pres">
      <dgm:prSet presAssocID="{7D98A958-48EF-42BD-9074-3490FA9E039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DE4F33AE-9938-47FE-8326-7798FEC892E3}" type="pres">
      <dgm:prSet presAssocID="{FEC34EF3-683A-4531-BC63-BA8CF100ABD2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32FBEC75-F714-4BE3-90BD-E1AAF1995463}" type="presOf" srcId="{FA6FEFED-B4D8-4B51-84B8-786A7CFC0B2D}" destId="{6FCDDCE5-AD24-4218-A2DC-6B1079EB8F88}" srcOrd="1" destOrd="0" presId="urn:microsoft.com/office/officeart/2005/8/layout/gear1"/>
    <dgm:cxn modelId="{EF03E213-5387-4BB2-BDB2-83A68893A823}" type="presOf" srcId="{7D98A958-48EF-42BD-9074-3490FA9E0397}" destId="{FA287D45-74A6-490C-A0F1-437D5566C175}" srcOrd="0" destOrd="0" presId="urn:microsoft.com/office/officeart/2005/8/layout/gear1"/>
    <dgm:cxn modelId="{CCCC1457-7DAB-40D3-A44B-FB4666FBCC4C}" type="presOf" srcId="{C255B6F5-FE1B-43C2-92B6-DD6FE3BF064F}" destId="{18EED1A6-4A23-49E8-8082-A2A61C49DB99}" srcOrd="1" destOrd="0" presId="urn:microsoft.com/office/officeart/2005/8/layout/gear1"/>
    <dgm:cxn modelId="{EAA2CD24-8624-460A-A450-FA92E2340339}" type="presOf" srcId="{9BFF6B3C-5E42-4071-B723-0F8CB601EB19}" destId="{FA9E4F87-D130-4856-8B31-737803B61D97}" srcOrd="0" destOrd="0" presId="urn:microsoft.com/office/officeart/2005/8/layout/gear1"/>
    <dgm:cxn modelId="{9BF3CC63-2024-4B29-9CE8-B984C57AC00C}" type="presOf" srcId="{0AAE35CB-D142-46E8-9A81-247240FFE044}" destId="{BB80B99E-E363-42A2-B034-CABD2DCCE4BE}" srcOrd="0" destOrd="0" presId="urn:microsoft.com/office/officeart/2005/8/layout/gear1"/>
    <dgm:cxn modelId="{923F0D94-03A4-4D88-AC82-0C21CDA7E574}" type="presOf" srcId="{FA6FEFED-B4D8-4B51-84B8-786A7CFC0B2D}" destId="{0F7E39DE-AF50-496B-A509-F25AA26C4BA2}" srcOrd="2" destOrd="0" presId="urn:microsoft.com/office/officeart/2005/8/layout/gear1"/>
    <dgm:cxn modelId="{8AEB3231-5A90-4F2A-9F34-051214B0CF96}" type="presOf" srcId="{FA6FEFED-B4D8-4B51-84B8-786A7CFC0B2D}" destId="{8C67DCF6-94C1-4551-811F-E80185E68E6C}" srcOrd="3" destOrd="0" presId="urn:microsoft.com/office/officeart/2005/8/layout/gear1"/>
    <dgm:cxn modelId="{32596F20-24C8-42B2-A99A-C3AF2DDC09A9}" type="presOf" srcId="{C255B6F5-FE1B-43C2-92B6-DD6FE3BF064F}" destId="{548758E0-C947-4F6E-A9EE-532A5913BD83}" srcOrd="2" destOrd="0" presId="urn:microsoft.com/office/officeart/2005/8/layout/gear1"/>
    <dgm:cxn modelId="{29F2EED3-F9E9-43A3-949C-3D712A9D18B8}" type="presOf" srcId="{C255B6F5-FE1B-43C2-92B6-DD6FE3BF064F}" destId="{AEDF0C1C-6E44-44DA-9E17-CDBF1131BF4E}" srcOrd="0" destOrd="0" presId="urn:microsoft.com/office/officeart/2005/8/layout/gear1"/>
    <dgm:cxn modelId="{72D4CF64-8B61-4A90-A5D3-6163410A7EC1}" type="presOf" srcId="{FA6FEFED-B4D8-4B51-84B8-786A7CFC0B2D}" destId="{53283876-783D-4676-ACAA-B5F25F02F141}" srcOrd="0" destOrd="0" presId="urn:microsoft.com/office/officeart/2005/8/layout/gear1"/>
    <dgm:cxn modelId="{AC23D24A-185A-48FE-A3F2-762CFF3D712A}" srcId="{9BFF6B3C-5E42-4071-B723-0F8CB601EB19}" destId="{FA6FEFED-B4D8-4B51-84B8-786A7CFC0B2D}" srcOrd="2" destOrd="0" parTransId="{00738367-866B-48A1-AFEC-A7D09797B45D}" sibTransId="{FEC34EF3-683A-4531-BC63-BA8CF100ABD2}"/>
    <dgm:cxn modelId="{464CB699-F74D-43FE-B63B-D5239504B866}" type="presOf" srcId="{290F2630-14AC-42CE-96FC-0BC1022776E1}" destId="{381EC9E2-753A-43C9-A971-6335424F43F3}" srcOrd="1" destOrd="0" presId="urn:microsoft.com/office/officeart/2005/8/layout/gear1"/>
    <dgm:cxn modelId="{B1EAF890-AB95-4641-BD6D-246586D693C6}" type="presOf" srcId="{290F2630-14AC-42CE-96FC-0BC1022776E1}" destId="{5AEB3F5D-6480-4997-B3AC-684E9D5F4196}" srcOrd="2" destOrd="0" presId="urn:microsoft.com/office/officeart/2005/8/layout/gear1"/>
    <dgm:cxn modelId="{D0119D25-F463-4443-8D62-2821664D7F83}" srcId="{9BFF6B3C-5E42-4071-B723-0F8CB601EB19}" destId="{C255B6F5-FE1B-43C2-92B6-DD6FE3BF064F}" srcOrd="1" destOrd="0" parTransId="{43F08FAD-CA98-4CF6-8FA7-6D34E1FC305A}" sibTransId="{7D98A958-48EF-42BD-9074-3490FA9E0397}"/>
    <dgm:cxn modelId="{E15C76F2-FF5D-40EF-A776-7EAF8B6CCA6E}" srcId="{9BFF6B3C-5E42-4071-B723-0F8CB601EB19}" destId="{290F2630-14AC-42CE-96FC-0BC1022776E1}" srcOrd="0" destOrd="0" parTransId="{CA811EC2-3B04-4DA1-8AFF-60BB6B89F284}" sibTransId="{0AAE35CB-D142-46E8-9A81-247240FFE044}"/>
    <dgm:cxn modelId="{52150D18-4839-4F9A-812B-A94819B5CB01}" type="presOf" srcId="{FEC34EF3-683A-4531-BC63-BA8CF100ABD2}" destId="{DE4F33AE-9938-47FE-8326-7798FEC892E3}" srcOrd="0" destOrd="0" presId="urn:microsoft.com/office/officeart/2005/8/layout/gear1"/>
    <dgm:cxn modelId="{30095354-81DC-43BD-98C1-641DDCA45790}" type="presOf" srcId="{290F2630-14AC-42CE-96FC-0BC1022776E1}" destId="{7326EA47-0EB3-469B-9592-CEB5A48E4751}" srcOrd="0" destOrd="0" presId="urn:microsoft.com/office/officeart/2005/8/layout/gear1"/>
    <dgm:cxn modelId="{B10D3323-E799-43E9-AD48-3D37DAD01AB2}" type="presParOf" srcId="{FA9E4F87-D130-4856-8B31-737803B61D97}" destId="{7326EA47-0EB3-469B-9592-CEB5A48E4751}" srcOrd="0" destOrd="0" presId="urn:microsoft.com/office/officeart/2005/8/layout/gear1"/>
    <dgm:cxn modelId="{0A7D6B0B-4A96-423F-9A4A-1C0D94B19B4C}" type="presParOf" srcId="{FA9E4F87-D130-4856-8B31-737803B61D97}" destId="{381EC9E2-753A-43C9-A971-6335424F43F3}" srcOrd="1" destOrd="0" presId="urn:microsoft.com/office/officeart/2005/8/layout/gear1"/>
    <dgm:cxn modelId="{6418F55A-DFE2-49AF-94EE-88119FEF6DCC}" type="presParOf" srcId="{FA9E4F87-D130-4856-8B31-737803B61D97}" destId="{5AEB3F5D-6480-4997-B3AC-684E9D5F4196}" srcOrd="2" destOrd="0" presId="urn:microsoft.com/office/officeart/2005/8/layout/gear1"/>
    <dgm:cxn modelId="{B757D75F-4FFF-4FEE-A1F6-45B92A94DBC6}" type="presParOf" srcId="{FA9E4F87-D130-4856-8B31-737803B61D97}" destId="{AEDF0C1C-6E44-44DA-9E17-CDBF1131BF4E}" srcOrd="3" destOrd="0" presId="urn:microsoft.com/office/officeart/2005/8/layout/gear1"/>
    <dgm:cxn modelId="{ADF56A6E-D828-47FE-8A87-C6FAAE044B50}" type="presParOf" srcId="{FA9E4F87-D130-4856-8B31-737803B61D97}" destId="{18EED1A6-4A23-49E8-8082-A2A61C49DB99}" srcOrd="4" destOrd="0" presId="urn:microsoft.com/office/officeart/2005/8/layout/gear1"/>
    <dgm:cxn modelId="{99217D2E-34C6-49F3-895D-17EBA7074A44}" type="presParOf" srcId="{FA9E4F87-D130-4856-8B31-737803B61D97}" destId="{548758E0-C947-4F6E-A9EE-532A5913BD83}" srcOrd="5" destOrd="0" presId="urn:microsoft.com/office/officeart/2005/8/layout/gear1"/>
    <dgm:cxn modelId="{BF8DEA02-BEFD-46F3-9794-4213A58DC6A2}" type="presParOf" srcId="{FA9E4F87-D130-4856-8B31-737803B61D97}" destId="{53283876-783D-4676-ACAA-B5F25F02F141}" srcOrd="6" destOrd="0" presId="urn:microsoft.com/office/officeart/2005/8/layout/gear1"/>
    <dgm:cxn modelId="{E57E41F2-6B9E-47AA-A39E-B8E9BF5E1378}" type="presParOf" srcId="{FA9E4F87-D130-4856-8B31-737803B61D97}" destId="{6FCDDCE5-AD24-4218-A2DC-6B1079EB8F88}" srcOrd="7" destOrd="0" presId="urn:microsoft.com/office/officeart/2005/8/layout/gear1"/>
    <dgm:cxn modelId="{93275315-3F9C-4C97-8FB3-6CFFBA211471}" type="presParOf" srcId="{FA9E4F87-D130-4856-8B31-737803B61D97}" destId="{0F7E39DE-AF50-496B-A509-F25AA26C4BA2}" srcOrd="8" destOrd="0" presId="urn:microsoft.com/office/officeart/2005/8/layout/gear1"/>
    <dgm:cxn modelId="{C6CCCA37-0093-4D18-887E-7FA3B0FF2FAE}" type="presParOf" srcId="{FA9E4F87-D130-4856-8B31-737803B61D97}" destId="{8C67DCF6-94C1-4551-811F-E80185E68E6C}" srcOrd="9" destOrd="0" presId="urn:microsoft.com/office/officeart/2005/8/layout/gear1"/>
    <dgm:cxn modelId="{D5EF1A9E-F0DB-413F-A637-B3FCBFA87AD1}" type="presParOf" srcId="{FA9E4F87-D130-4856-8B31-737803B61D97}" destId="{BB80B99E-E363-42A2-B034-CABD2DCCE4BE}" srcOrd="10" destOrd="0" presId="urn:microsoft.com/office/officeart/2005/8/layout/gear1"/>
    <dgm:cxn modelId="{3F0C1D3D-0309-4ACE-9CB2-6FD031D31760}" type="presParOf" srcId="{FA9E4F87-D130-4856-8B31-737803B61D97}" destId="{FA287D45-74A6-490C-A0F1-437D5566C175}" srcOrd="11" destOrd="0" presId="urn:microsoft.com/office/officeart/2005/8/layout/gear1"/>
    <dgm:cxn modelId="{441CA1B6-B846-4F99-A061-EC6CB881EC5E}" type="presParOf" srcId="{FA9E4F87-D130-4856-8B31-737803B61D97}" destId="{DE4F33AE-9938-47FE-8326-7798FEC892E3}" srcOrd="12" destOrd="0" presId="urn:microsoft.com/office/officeart/2005/8/layout/gear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2C80D5-6F41-4EA8-A634-6EB7D0E7698F}" type="doc">
      <dgm:prSet loTypeId="urn:microsoft.com/office/officeart/2005/8/layout/radial3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6FA76B-C045-44B9-BDDF-9173E81EE50E}">
      <dgm:prSet phldrT="[Text]" custT="1"/>
      <dgm:spPr/>
      <dgm:t>
        <a:bodyPr/>
        <a:lstStyle/>
        <a:p>
          <a:pPr algn="ctr">
            <a:spcAft>
              <a:spcPts val="0"/>
            </a:spcAft>
          </a:pPr>
          <a:r>
            <a:rPr lang="sr-Cyrl-RS" sz="1000" b="1" dirty="0">
              <a:solidFill>
                <a:sysClr val="windowText" lastClr="000000"/>
              </a:solidFill>
            </a:rPr>
            <a:t>6 МЕСЕЦИ </a:t>
          </a:r>
        </a:p>
        <a:p>
          <a:pPr algn="ctr">
            <a:spcAft>
              <a:spcPts val="0"/>
            </a:spcAft>
          </a:pPr>
          <a:r>
            <a:rPr lang="sr-Cyrl-RS" sz="1000" b="1" dirty="0">
              <a:solidFill>
                <a:sysClr val="windowText" lastClr="000000"/>
              </a:solidFill>
            </a:rPr>
            <a:t>ИСТРАЖИВАЊА У РЕАЛНОМ </a:t>
          </a:r>
          <a:endParaRPr lang="en-US" sz="1000" b="1" dirty="0" smtClean="0">
            <a:solidFill>
              <a:sysClr val="windowText" lastClr="000000"/>
            </a:solidFill>
          </a:endParaRPr>
        </a:p>
        <a:p>
          <a:pPr algn="ctr">
            <a:spcAft>
              <a:spcPts val="0"/>
            </a:spcAft>
          </a:pPr>
          <a:r>
            <a:rPr lang="sr-Cyrl-RS" sz="1000" b="1" dirty="0" smtClean="0">
              <a:solidFill>
                <a:sysClr val="windowText" lastClr="000000"/>
              </a:solidFill>
            </a:rPr>
            <a:t>ТАКСИ</a:t>
          </a:r>
          <a:r>
            <a:rPr lang="en-US" sz="1000" b="1" dirty="0" smtClean="0">
              <a:solidFill>
                <a:sysClr val="windowText" lastClr="000000"/>
              </a:solidFill>
            </a:rPr>
            <a:t> </a:t>
          </a:r>
          <a:r>
            <a:rPr lang="sr-Cyrl-RS" sz="1000" b="1" dirty="0" smtClean="0">
              <a:solidFill>
                <a:sysClr val="windowText" lastClr="000000"/>
              </a:solidFill>
            </a:rPr>
            <a:t>СИСТЕМУ </a:t>
          </a:r>
          <a:endParaRPr lang="sr-Cyrl-RS" sz="1000" b="1" dirty="0">
            <a:solidFill>
              <a:sysClr val="windowText" lastClr="000000"/>
            </a:solidFill>
          </a:endParaRPr>
        </a:p>
        <a:p>
          <a:pPr algn="ctr">
            <a:spcAft>
              <a:spcPts val="0"/>
            </a:spcAft>
          </a:pPr>
          <a:r>
            <a:rPr lang="sr-Cyrl-RS" sz="1000" b="1" dirty="0">
              <a:solidFill>
                <a:sysClr val="windowText" lastClr="000000"/>
              </a:solidFill>
            </a:rPr>
            <a:t>У ГРАДУ БЕОГРАДУ</a:t>
          </a:r>
        </a:p>
      </dgm:t>
    </dgm:pt>
    <dgm:pt modelId="{E5884BB1-2424-4383-9784-1CC399048DE7}" type="parTrans" cxnId="{35D74784-347F-4502-BF19-2A3BA0060343}">
      <dgm:prSet/>
      <dgm:spPr/>
      <dgm:t>
        <a:bodyPr/>
        <a:lstStyle/>
        <a:p>
          <a:pPr algn="ctr"/>
          <a:endParaRPr lang="en-US" sz="900"/>
        </a:p>
      </dgm:t>
    </dgm:pt>
    <dgm:pt modelId="{568F4B33-75AE-4547-AB07-31189457E61E}" type="sibTrans" cxnId="{35D74784-347F-4502-BF19-2A3BA0060343}">
      <dgm:prSet/>
      <dgm:spPr/>
      <dgm:t>
        <a:bodyPr/>
        <a:lstStyle/>
        <a:p>
          <a:pPr algn="ctr"/>
          <a:endParaRPr lang="en-US" sz="900"/>
        </a:p>
      </dgm:t>
    </dgm:pt>
    <dgm:pt modelId="{EC732706-D6AC-494E-8C1D-B0A9C7E30768}">
      <dgm:prSet phldrT="[Text]" custT="1"/>
      <dgm:spPr/>
      <dgm:t>
        <a:bodyPr/>
        <a:lstStyle/>
        <a:p>
          <a:pPr algn="ctr">
            <a:spcAft>
              <a:spcPts val="0"/>
            </a:spcAft>
          </a:pPr>
          <a:r>
            <a:rPr lang="sr-Cyrl-RS" sz="900" b="1" dirty="0"/>
            <a:t>1.030</a:t>
          </a:r>
          <a:r>
            <a:rPr lang="sr-Latn-RS" sz="900" b="1" dirty="0"/>
            <a:t> km</a:t>
          </a:r>
          <a:r>
            <a:rPr lang="sr-Latn-RS" sz="900" b="1" baseline="30000" dirty="0"/>
            <a:t>2</a:t>
          </a:r>
        </a:p>
        <a:p>
          <a:pPr algn="ctr">
            <a:spcAft>
              <a:spcPts val="0"/>
            </a:spcAft>
          </a:pPr>
          <a:r>
            <a:rPr lang="sr-Cyrl-RS" sz="900" b="0" baseline="0" dirty="0"/>
            <a:t>територије</a:t>
          </a:r>
        </a:p>
        <a:p>
          <a:pPr algn="ctr">
            <a:spcAft>
              <a:spcPts val="0"/>
            </a:spcAft>
          </a:pPr>
          <a:r>
            <a:rPr lang="sr-Cyrl-RS" sz="900" b="0" baseline="0" dirty="0"/>
            <a:t>града Београда</a:t>
          </a:r>
          <a:endParaRPr lang="sr-Latn-RS" sz="900" dirty="0"/>
        </a:p>
      </dgm:t>
    </dgm:pt>
    <dgm:pt modelId="{F828EEEB-E5B9-4C64-85D1-04E772D9847E}" type="parTrans" cxnId="{C19AA06D-B374-4787-9E5B-19096CCD0B31}">
      <dgm:prSet/>
      <dgm:spPr/>
      <dgm:t>
        <a:bodyPr/>
        <a:lstStyle/>
        <a:p>
          <a:pPr algn="ctr"/>
          <a:endParaRPr lang="en-US" sz="900"/>
        </a:p>
      </dgm:t>
    </dgm:pt>
    <dgm:pt modelId="{EEF2BAEE-CBA9-4E40-A570-E6AC8982B2DF}" type="sibTrans" cxnId="{C19AA06D-B374-4787-9E5B-19096CCD0B31}">
      <dgm:prSet/>
      <dgm:spPr/>
      <dgm:t>
        <a:bodyPr/>
        <a:lstStyle/>
        <a:p>
          <a:pPr algn="ctr"/>
          <a:endParaRPr lang="en-US" sz="900"/>
        </a:p>
      </dgm:t>
    </dgm:pt>
    <dgm:pt modelId="{6A454A93-1AEA-41F5-8408-F4C1D125B8C8}">
      <dgm:prSet phldrT="[Text]" custT="1"/>
      <dgm:spPr/>
      <dgm:t>
        <a:bodyPr/>
        <a:lstStyle/>
        <a:p>
          <a:pPr algn="ctr">
            <a:spcAft>
              <a:spcPts val="0"/>
            </a:spcAft>
          </a:pPr>
          <a:r>
            <a:rPr lang="sr-Cyrl-RS" sz="900" b="1">
              <a:solidFill>
                <a:sysClr val="windowText" lastClr="000000"/>
              </a:solidFill>
            </a:rPr>
            <a:t>151</a:t>
          </a:r>
          <a:endParaRPr lang="sr-Latn-RS" sz="900" b="1">
            <a:solidFill>
              <a:sysClr val="windowText" lastClr="000000"/>
            </a:solidFill>
          </a:endParaRPr>
        </a:p>
        <a:p>
          <a:pPr algn="ctr">
            <a:spcAft>
              <a:spcPts val="0"/>
            </a:spcAft>
          </a:pPr>
          <a:r>
            <a:rPr lang="sr-Cyrl-RS" sz="900"/>
            <a:t>такси стајалиште</a:t>
          </a:r>
          <a:endParaRPr lang="en-US" sz="900"/>
        </a:p>
      </dgm:t>
    </dgm:pt>
    <dgm:pt modelId="{A35C9FEA-0492-424F-B542-296E41C9C8F9}" type="parTrans" cxnId="{037B53E4-B121-4272-B6F0-8EB9D6A56BFA}">
      <dgm:prSet/>
      <dgm:spPr/>
      <dgm:t>
        <a:bodyPr/>
        <a:lstStyle/>
        <a:p>
          <a:pPr algn="ctr"/>
          <a:endParaRPr lang="en-US" sz="900"/>
        </a:p>
      </dgm:t>
    </dgm:pt>
    <dgm:pt modelId="{C05D4E19-D444-4741-9A3E-5CB192953C92}" type="sibTrans" cxnId="{037B53E4-B121-4272-B6F0-8EB9D6A56BFA}">
      <dgm:prSet/>
      <dgm:spPr/>
      <dgm:t>
        <a:bodyPr/>
        <a:lstStyle/>
        <a:p>
          <a:pPr algn="ctr"/>
          <a:endParaRPr lang="en-US" sz="900"/>
        </a:p>
      </dgm:t>
    </dgm:pt>
    <dgm:pt modelId="{5E4583FF-F12F-4374-8254-55CF50471505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sr-Latn-RS" sz="900" b="1"/>
            <a:t>7</a:t>
          </a:r>
        </a:p>
        <a:p>
          <a:pPr algn="ctr">
            <a:spcAft>
              <a:spcPts val="0"/>
            </a:spcAft>
          </a:pPr>
          <a:r>
            <a:rPr lang="sr-Latn-RS" sz="900"/>
            <a:t>експерата из области јавног транспорта</a:t>
          </a:r>
          <a:r>
            <a:rPr lang="sr-Cyrl-RS" sz="900"/>
            <a:t> </a:t>
          </a:r>
          <a:r>
            <a:rPr lang="sr-Latn-RS" sz="900"/>
            <a:t>путника </a:t>
          </a:r>
          <a:endParaRPr lang="en-US" sz="900"/>
        </a:p>
      </dgm:t>
    </dgm:pt>
    <dgm:pt modelId="{FD268191-2BE8-4330-AD77-41D3906097D9}" type="parTrans" cxnId="{496D1EB5-2085-4933-B4E2-772AB4418863}">
      <dgm:prSet/>
      <dgm:spPr/>
      <dgm:t>
        <a:bodyPr/>
        <a:lstStyle/>
        <a:p>
          <a:pPr algn="ctr"/>
          <a:endParaRPr lang="en-US" sz="900"/>
        </a:p>
      </dgm:t>
    </dgm:pt>
    <dgm:pt modelId="{06FA1D8D-2245-4533-A415-F5F149FFB36B}" type="sibTrans" cxnId="{496D1EB5-2085-4933-B4E2-772AB4418863}">
      <dgm:prSet/>
      <dgm:spPr/>
      <dgm:t>
        <a:bodyPr/>
        <a:lstStyle/>
        <a:p>
          <a:pPr algn="ctr"/>
          <a:endParaRPr lang="en-US" sz="900"/>
        </a:p>
      </dgm:t>
    </dgm:pt>
    <dgm:pt modelId="{D554F1F6-F233-47E0-8393-ABDB2A35F63D}">
      <dgm:prSet phldrT="[Text]" custT="1"/>
      <dgm:spPr/>
      <dgm:t>
        <a:bodyPr/>
        <a:lstStyle/>
        <a:p>
          <a:pPr algn="ctr">
            <a:spcAft>
              <a:spcPts val="0"/>
            </a:spcAft>
          </a:pPr>
          <a:r>
            <a:rPr lang="sr-Cyrl-RS" sz="900" b="1"/>
            <a:t>10</a:t>
          </a:r>
          <a:endParaRPr lang="sr-Latn-RS" sz="900" b="1"/>
        </a:p>
        <a:p>
          <a:pPr algn="ctr">
            <a:spcAft>
              <a:spcPts val="0"/>
            </a:spcAft>
          </a:pPr>
          <a:r>
            <a:rPr lang="sr-Cyrl-RS" sz="900"/>
            <a:t>чланова</a:t>
          </a:r>
        </a:p>
        <a:p>
          <a:pPr algn="ctr">
            <a:spcAft>
              <a:spcPts val="0"/>
            </a:spcAft>
          </a:pPr>
          <a:r>
            <a:rPr lang="sr-Cyrl-RS" sz="900"/>
            <a:t>оперативног тима</a:t>
          </a:r>
          <a:endParaRPr lang="en-US" sz="900"/>
        </a:p>
      </dgm:t>
    </dgm:pt>
    <dgm:pt modelId="{DA6A1026-9F3D-478F-8FDD-8038F411829E}" type="parTrans" cxnId="{0B892541-C647-404D-ABE1-CB2491D68BF9}">
      <dgm:prSet/>
      <dgm:spPr/>
      <dgm:t>
        <a:bodyPr/>
        <a:lstStyle/>
        <a:p>
          <a:pPr algn="ctr"/>
          <a:endParaRPr lang="en-US" sz="900"/>
        </a:p>
      </dgm:t>
    </dgm:pt>
    <dgm:pt modelId="{C5AB30E7-4683-44ED-93B9-7E275F3DFD78}" type="sibTrans" cxnId="{0B892541-C647-404D-ABE1-CB2491D68BF9}">
      <dgm:prSet/>
      <dgm:spPr/>
      <dgm:t>
        <a:bodyPr/>
        <a:lstStyle/>
        <a:p>
          <a:pPr algn="ctr"/>
          <a:endParaRPr lang="en-US" sz="900"/>
        </a:p>
      </dgm:t>
    </dgm:pt>
    <dgm:pt modelId="{670100B2-181B-4AB6-BE93-9EC671EC284E}">
      <dgm:prSet custT="1"/>
      <dgm:spPr>
        <a:solidFill>
          <a:srgbClr val="FFC000">
            <a:alpha val="50000"/>
          </a:srgbClr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sr-Cyrl-RS" sz="900" b="1"/>
            <a:t>37</a:t>
          </a:r>
          <a:endParaRPr lang="sr-Latn-RS" sz="900" b="1"/>
        </a:p>
        <a:p>
          <a:pPr algn="ctr">
            <a:spcAft>
              <a:spcPts val="0"/>
            </a:spcAft>
          </a:pPr>
          <a:r>
            <a:rPr lang="sr-Cyrl-RS" sz="900"/>
            <a:t>истаживача</a:t>
          </a:r>
          <a:endParaRPr lang="en-US" sz="900"/>
        </a:p>
      </dgm:t>
    </dgm:pt>
    <dgm:pt modelId="{6590374E-6B19-4D29-BD1B-6E4FFC4CA8F3}" type="parTrans" cxnId="{2EF9B50C-EEC7-4A71-966A-9F89023B4650}">
      <dgm:prSet/>
      <dgm:spPr/>
      <dgm:t>
        <a:bodyPr/>
        <a:lstStyle/>
        <a:p>
          <a:pPr algn="ctr"/>
          <a:endParaRPr lang="en-US" sz="900"/>
        </a:p>
      </dgm:t>
    </dgm:pt>
    <dgm:pt modelId="{446CBA2E-8A11-45E7-9F65-07DB24E14481}" type="sibTrans" cxnId="{2EF9B50C-EEC7-4A71-966A-9F89023B4650}">
      <dgm:prSet/>
      <dgm:spPr/>
      <dgm:t>
        <a:bodyPr/>
        <a:lstStyle/>
        <a:p>
          <a:pPr algn="ctr"/>
          <a:endParaRPr lang="en-US" sz="900"/>
        </a:p>
      </dgm:t>
    </dgm:pt>
    <dgm:pt modelId="{A7E53FF9-B52D-47E0-BC71-A0E526B8C37A}">
      <dgm:prSet custT="1"/>
      <dgm:spPr>
        <a:solidFill>
          <a:srgbClr val="FFFF00">
            <a:alpha val="50000"/>
          </a:srgbClr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sr-Cyrl-RS" sz="900" b="1" dirty="0"/>
            <a:t>2.068</a:t>
          </a:r>
          <a:endParaRPr lang="sr-Latn-RS" sz="900" b="1" dirty="0"/>
        </a:p>
        <a:p>
          <a:pPr algn="ctr">
            <a:spcAft>
              <a:spcPts val="0"/>
            </a:spcAft>
          </a:pPr>
          <a:r>
            <a:rPr lang="sr-Cyrl-RS" sz="900" dirty="0"/>
            <a:t>анкетираних</a:t>
          </a:r>
        </a:p>
        <a:p>
          <a:pPr algn="ctr">
            <a:spcAft>
              <a:spcPts val="0"/>
            </a:spcAft>
          </a:pPr>
          <a:r>
            <a:rPr lang="sr-Cyrl-RS" sz="900" dirty="0"/>
            <a:t>корисника</a:t>
          </a:r>
          <a:endParaRPr lang="en-US" sz="900" dirty="0"/>
        </a:p>
      </dgm:t>
    </dgm:pt>
    <dgm:pt modelId="{9C78271F-C037-468B-8DFF-CDF7523F0EEE}" type="parTrans" cxnId="{35E51197-0E65-4361-BA66-2E43E9BDB0E2}">
      <dgm:prSet/>
      <dgm:spPr/>
      <dgm:t>
        <a:bodyPr/>
        <a:lstStyle/>
        <a:p>
          <a:pPr algn="ctr"/>
          <a:endParaRPr lang="en-US" sz="900"/>
        </a:p>
      </dgm:t>
    </dgm:pt>
    <dgm:pt modelId="{B15A8105-17AB-4E47-BBB1-66FE4C5945C9}" type="sibTrans" cxnId="{35E51197-0E65-4361-BA66-2E43E9BDB0E2}">
      <dgm:prSet/>
      <dgm:spPr/>
      <dgm:t>
        <a:bodyPr/>
        <a:lstStyle/>
        <a:p>
          <a:pPr algn="ctr"/>
          <a:endParaRPr lang="en-US" sz="900"/>
        </a:p>
      </dgm:t>
    </dgm:pt>
    <dgm:pt modelId="{3ADA0657-D65E-4E84-8046-8428F84E9FE6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sr-Cyrl-RS" sz="900" b="1"/>
            <a:t>6.500</a:t>
          </a:r>
          <a:endParaRPr lang="sr-Latn-RS" sz="900" b="1"/>
        </a:p>
        <a:p>
          <a:pPr algn="ctr">
            <a:spcAft>
              <a:spcPts val="0"/>
            </a:spcAft>
          </a:pPr>
          <a:r>
            <a:rPr lang="sr-Cyrl-RS" sz="900"/>
            <a:t>часова </a:t>
          </a:r>
        </a:p>
        <a:p>
          <a:pPr algn="ctr">
            <a:spcAft>
              <a:spcPts val="0"/>
            </a:spcAft>
          </a:pPr>
          <a:r>
            <a:rPr lang="sr-Cyrl-RS" sz="900"/>
            <a:t>рада</a:t>
          </a:r>
          <a:endParaRPr lang="en-US" sz="900"/>
        </a:p>
      </dgm:t>
    </dgm:pt>
    <dgm:pt modelId="{8B80D6FB-5944-4DDA-AF30-38978777EB78}" type="parTrans" cxnId="{ED30AA01-24FA-4DA0-8CE9-B374F449D439}">
      <dgm:prSet/>
      <dgm:spPr/>
      <dgm:t>
        <a:bodyPr/>
        <a:lstStyle/>
        <a:p>
          <a:pPr algn="ctr"/>
          <a:endParaRPr lang="en-US" sz="900"/>
        </a:p>
      </dgm:t>
    </dgm:pt>
    <dgm:pt modelId="{83FCDDC9-6B9D-4B69-9C6C-5F63BF7F9832}" type="sibTrans" cxnId="{ED30AA01-24FA-4DA0-8CE9-B374F449D439}">
      <dgm:prSet/>
      <dgm:spPr/>
      <dgm:t>
        <a:bodyPr/>
        <a:lstStyle/>
        <a:p>
          <a:pPr algn="ctr"/>
          <a:endParaRPr lang="en-US" sz="900"/>
        </a:p>
      </dgm:t>
    </dgm:pt>
    <dgm:pt modelId="{759C6F00-5DCE-451A-B827-6AFA78982A23}">
      <dgm:prSet custT="1"/>
      <dgm:spPr>
        <a:solidFill>
          <a:srgbClr val="00B0F0">
            <a:alpha val="50000"/>
          </a:srgbClr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sr-Cyrl-RS" sz="900" b="1"/>
            <a:t>415</a:t>
          </a:r>
          <a:endParaRPr lang="sr-Latn-RS" sz="900" b="1"/>
        </a:p>
        <a:p>
          <a:pPr algn="ctr">
            <a:spcAft>
              <a:spcPts val="0"/>
            </a:spcAft>
          </a:pPr>
          <a:r>
            <a:rPr lang="sr-Cyrl-RS" sz="900"/>
            <a:t>анкетираних</a:t>
          </a:r>
        </a:p>
        <a:p>
          <a:pPr algn="ctr">
            <a:spcAft>
              <a:spcPts val="0"/>
            </a:spcAft>
          </a:pPr>
          <a:r>
            <a:rPr lang="sr-Cyrl-RS" sz="900"/>
            <a:t>такси возача</a:t>
          </a:r>
          <a:endParaRPr lang="en-US" sz="900"/>
        </a:p>
      </dgm:t>
    </dgm:pt>
    <dgm:pt modelId="{9AAC6876-F015-454A-A71E-F0DBA9B032DE}" type="parTrans" cxnId="{88F66A8E-B790-4FE5-B40F-70E9AB87FCFB}">
      <dgm:prSet/>
      <dgm:spPr/>
      <dgm:t>
        <a:bodyPr/>
        <a:lstStyle/>
        <a:p>
          <a:pPr algn="ctr"/>
          <a:endParaRPr lang="en-US" sz="900"/>
        </a:p>
      </dgm:t>
    </dgm:pt>
    <dgm:pt modelId="{C058B5E0-D57F-4316-B839-2B6AC115EC0A}" type="sibTrans" cxnId="{88F66A8E-B790-4FE5-B40F-70E9AB87FCFB}">
      <dgm:prSet/>
      <dgm:spPr/>
      <dgm:t>
        <a:bodyPr/>
        <a:lstStyle/>
        <a:p>
          <a:pPr algn="ctr"/>
          <a:endParaRPr lang="en-US" sz="900"/>
        </a:p>
      </dgm:t>
    </dgm:pt>
    <dgm:pt modelId="{4FC49792-97C9-4E3B-8037-DBE6F4CEF813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sr-Cyrl-RS" sz="900" b="1">
              <a:solidFill>
                <a:sysClr val="windowText" lastClr="000000"/>
              </a:solidFill>
            </a:rPr>
            <a:t>60%</a:t>
          </a:r>
          <a:endParaRPr lang="sr-Latn-RS" sz="900" b="1">
            <a:solidFill>
              <a:sysClr val="windowText" lastClr="000000"/>
            </a:solidFill>
          </a:endParaRPr>
        </a:p>
        <a:p>
          <a:pPr algn="ctr">
            <a:spcAft>
              <a:spcPts val="0"/>
            </a:spcAft>
          </a:pPr>
          <a:r>
            <a:rPr lang="sr-Cyrl-RS" sz="900"/>
            <a:t>такси возила </a:t>
          </a:r>
        </a:p>
        <a:p>
          <a:pPr algn="ctr">
            <a:spcAft>
              <a:spcPts val="0"/>
            </a:spcAft>
          </a:pPr>
          <a:r>
            <a:rPr lang="sr-Cyrl-RS" sz="900"/>
            <a:t>у систему</a:t>
          </a:r>
          <a:endParaRPr lang="en-US" sz="900"/>
        </a:p>
      </dgm:t>
    </dgm:pt>
    <dgm:pt modelId="{4ABCDC37-6D42-4403-9368-4C337D22C8FB}" type="parTrans" cxnId="{1DC6C2E2-D7CB-4C85-85B1-C75C92B05611}">
      <dgm:prSet/>
      <dgm:spPr/>
      <dgm:t>
        <a:bodyPr/>
        <a:lstStyle/>
        <a:p>
          <a:pPr algn="ctr"/>
          <a:endParaRPr lang="en-US" sz="900"/>
        </a:p>
      </dgm:t>
    </dgm:pt>
    <dgm:pt modelId="{6DA9E8AF-AEAA-4342-947C-315845FC5B66}" type="sibTrans" cxnId="{1DC6C2E2-D7CB-4C85-85B1-C75C92B05611}">
      <dgm:prSet/>
      <dgm:spPr/>
      <dgm:t>
        <a:bodyPr/>
        <a:lstStyle/>
        <a:p>
          <a:pPr algn="ctr"/>
          <a:endParaRPr lang="en-US" sz="900"/>
        </a:p>
      </dgm:t>
    </dgm:pt>
    <dgm:pt modelId="{92B613B1-4AD0-44AF-9A6D-71B95548488C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sr-Cyrl-RS" sz="900" b="1" dirty="0">
              <a:solidFill>
                <a:sysClr val="windowText" lastClr="000000"/>
              </a:solidFill>
            </a:rPr>
            <a:t>15,5 </a:t>
          </a:r>
          <a:r>
            <a:rPr lang="sr-Cyrl-RS" sz="900" b="1" dirty="0" smtClean="0">
              <a:solidFill>
                <a:sysClr val="windowText" lastClr="000000"/>
              </a:solidFill>
            </a:rPr>
            <a:t>милиона </a:t>
          </a:r>
          <a:endParaRPr lang="sr-Cyrl-RS" sz="900" b="1" dirty="0">
            <a:solidFill>
              <a:srgbClr val="FF0000"/>
            </a:solidFill>
          </a:endParaRPr>
        </a:p>
        <a:p>
          <a:pPr algn="ctr">
            <a:spcAft>
              <a:spcPts val="0"/>
            </a:spcAft>
          </a:pPr>
          <a:r>
            <a:rPr lang="sr-Cyrl-RS" sz="900" b="0" dirty="0">
              <a:solidFill>
                <a:sysClr val="windowText" lastClr="000000"/>
              </a:solidFill>
            </a:rPr>
            <a:t>захтева из</a:t>
          </a:r>
        </a:p>
        <a:p>
          <a:pPr algn="ctr">
            <a:spcAft>
              <a:spcPts val="0"/>
            </a:spcAft>
          </a:pPr>
          <a:r>
            <a:rPr lang="sr-Cyrl-RS" sz="900" b="0" dirty="0">
              <a:solidFill>
                <a:sysClr val="windowText" lastClr="000000"/>
              </a:solidFill>
            </a:rPr>
            <a:t>база података</a:t>
          </a:r>
          <a:endParaRPr lang="en-US" sz="900" b="0" dirty="0">
            <a:solidFill>
              <a:sysClr val="windowText" lastClr="000000"/>
            </a:solidFill>
          </a:endParaRPr>
        </a:p>
      </dgm:t>
    </dgm:pt>
    <dgm:pt modelId="{5CC51632-86F7-4E57-871A-137FC0BF9A78}" type="parTrans" cxnId="{48D6CD54-00B7-4390-9D56-6D03F096DCA9}">
      <dgm:prSet/>
      <dgm:spPr/>
      <dgm:t>
        <a:bodyPr/>
        <a:lstStyle/>
        <a:p>
          <a:pPr algn="ctr"/>
          <a:endParaRPr lang="en-US" sz="900"/>
        </a:p>
      </dgm:t>
    </dgm:pt>
    <dgm:pt modelId="{6C80B975-A8E7-484E-B89D-DD7E3786F475}" type="sibTrans" cxnId="{48D6CD54-00B7-4390-9D56-6D03F096DCA9}">
      <dgm:prSet/>
      <dgm:spPr/>
      <dgm:t>
        <a:bodyPr/>
        <a:lstStyle/>
        <a:p>
          <a:pPr algn="ctr"/>
          <a:endParaRPr lang="en-US" sz="900"/>
        </a:p>
      </dgm:t>
    </dgm:pt>
    <dgm:pt modelId="{813FAE50-EE1E-4912-8015-1235A0C7F03C}" type="pres">
      <dgm:prSet presAssocID="{062C80D5-6F41-4EA8-A634-6EB7D0E7698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A560F4-AA6E-4911-8C41-809C6651E936}" type="pres">
      <dgm:prSet presAssocID="{062C80D5-6F41-4EA8-A634-6EB7D0E7698F}" presName="radial" presStyleCnt="0">
        <dgm:presLayoutVars>
          <dgm:animLvl val="ctr"/>
        </dgm:presLayoutVars>
      </dgm:prSet>
      <dgm:spPr/>
    </dgm:pt>
    <dgm:pt modelId="{FDDD9FD1-14DF-4239-845A-10717F0D0D34}" type="pres">
      <dgm:prSet presAssocID="{E96FA76B-C045-44B9-BDDF-9173E81EE50E}" presName="centerShape" presStyleLbl="vennNode1" presStyleIdx="0" presStyleCnt="11" custScaleX="105822" custScaleY="102203"/>
      <dgm:spPr/>
      <dgm:t>
        <a:bodyPr/>
        <a:lstStyle/>
        <a:p>
          <a:endParaRPr lang="en-US"/>
        </a:p>
      </dgm:t>
    </dgm:pt>
    <dgm:pt modelId="{15D83FA3-56D1-40E8-B48E-E93CBD74E102}" type="pres">
      <dgm:prSet presAssocID="{EC732706-D6AC-494E-8C1D-B0A9C7E30768}" presName="node" presStyleLbl="venn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F8C7D3-EDEC-4F97-B08C-E93CDC12A7AB}" type="pres">
      <dgm:prSet presAssocID="{759C6F00-5DCE-451A-B827-6AFA78982A23}" presName="node" presStyleLbl="venn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F935E4-C062-4612-BCA7-F1706BFB6BDE}" type="pres">
      <dgm:prSet presAssocID="{4FC49792-97C9-4E3B-8037-DBE6F4CEF813}" presName="node" presStyleLbl="venn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72FF70-4FD4-4A34-B7E9-3308D890D6D6}" type="pres">
      <dgm:prSet presAssocID="{92B613B1-4AD0-44AF-9A6D-71B95548488C}" presName="node" presStyleLbl="venn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24DA09-F19A-4D08-906E-9613CD055C16}" type="pres">
      <dgm:prSet presAssocID="{6A454A93-1AEA-41F5-8408-F4C1D125B8C8}" presName="node" presStyleLbl="venn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BC43EA-F5BE-4CFF-AA60-592E8E44B145}" type="pres">
      <dgm:prSet presAssocID="{5E4583FF-F12F-4374-8254-55CF50471505}" presName="node" presStyleLbl="venn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2132B-92B0-4538-96E4-DC686130D7C4}" type="pres">
      <dgm:prSet presAssocID="{D554F1F6-F233-47E0-8393-ABDB2A35F63D}" presName="node" presStyleLbl="venn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81C98-9575-49AF-AA41-C6BDAE917537}" type="pres">
      <dgm:prSet presAssocID="{670100B2-181B-4AB6-BE93-9EC671EC284E}" presName="node" presStyleLbl="venn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1E92AF-3572-43F4-983F-FDFB8E85F765}" type="pres">
      <dgm:prSet presAssocID="{A7E53FF9-B52D-47E0-BC71-A0E526B8C37A}" presName="node" presStyleLbl="venn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D2C2D5-9712-430C-B68A-79D6E4A2C770}" type="pres">
      <dgm:prSet presAssocID="{3ADA0657-D65E-4E84-8046-8428F84E9FE6}" presName="node" presStyleLbl="venn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0F2B4E-F416-4489-AD1E-BDD5512E58BD}" type="presOf" srcId="{670100B2-181B-4AB6-BE93-9EC671EC284E}" destId="{99E81C98-9575-49AF-AA41-C6BDAE917537}" srcOrd="0" destOrd="0" presId="urn:microsoft.com/office/officeart/2005/8/layout/radial3"/>
    <dgm:cxn modelId="{0B892541-C647-404D-ABE1-CB2491D68BF9}" srcId="{E96FA76B-C045-44B9-BDDF-9173E81EE50E}" destId="{D554F1F6-F233-47E0-8393-ABDB2A35F63D}" srcOrd="6" destOrd="0" parTransId="{DA6A1026-9F3D-478F-8FDD-8038F411829E}" sibTransId="{C5AB30E7-4683-44ED-93B9-7E275F3DFD78}"/>
    <dgm:cxn modelId="{35E51197-0E65-4361-BA66-2E43E9BDB0E2}" srcId="{E96FA76B-C045-44B9-BDDF-9173E81EE50E}" destId="{A7E53FF9-B52D-47E0-BC71-A0E526B8C37A}" srcOrd="8" destOrd="0" parTransId="{9C78271F-C037-468B-8DFF-CDF7523F0EEE}" sibTransId="{B15A8105-17AB-4E47-BBB1-66FE4C5945C9}"/>
    <dgm:cxn modelId="{ED30AA01-24FA-4DA0-8CE9-B374F449D439}" srcId="{E96FA76B-C045-44B9-BDDF-9173E81EE50E}" destId="{3ADA0657-D65E-4E84-8046-8428F84E9FE6}" srcOrd="9" destOrd="0" parTransId="{8B80D6FB-5944-4DDA-AF30-38978777EB78}" sibTransId="{83FCDDC9-6B9D-4B69-9C6C-5F63BF7F9832}"/>
    <dgm:cxn modelId="{496D1EB5-2085-4933-B4E2-772AB4418863}" srcId="{E96FA76B-C045-44B9-BDDF-9173E81EE50E}" destId="{5E4583FF-F12F-4374-8254-55CF50471505}" srcOrd="5" destOrd="0" parTransId="{FD268191-2BE8-4330-AD77-41D3906097D9}" sibTransId="{06FA1D8D-2245-4533-A415-F5F149FFB36B}"/>
    <dgm:cxn modelId="{1DC6C2E2-D7CB-4C85-85B1-C75C92B05611}" srcId="{E96FA76B-C045-44B9-BDDF-9173E81EE50E}" destId="{4FC49792-97C9-4E3B-8037-DBE6F4CEF813}" srcOrd="2" destOrd="0" parTransId="{4ABCDC37-6D42-4403-9368-4C337D22C8FB}" sibTransId="{6DA9E8AF-AEAA-4342-947C-315845FC5B66}"/>
    <dgm:cxn modelId="{48D6CD54-00B7-4390-9D56-6D03F096DCA9}" srcId="{E96FA76B-C045-44B9-BDDF-9173E81EE50E}" destId="{92B613B1-4AD0-44AF-9A6D-71B95548488C}" srcOrd="3" destOrd="0" parTransId="{5CC51632-86F7-4E57-871A-137FC0BF9A78}" sibTransId="{6C80B975-A8E7-484E-B89D-DD7E3786F475}"/>
    <dgm:cxn modelId="{A43D1D86-A3E4-48F9-B267-F2F1197441F0}" type="presOf" srcId="{E96FA76B-C045-44B9-BDDF-9173E81EE50E}" destId="{FDDD9FD1-14DF-4239-845A-10717F0D0D34}" srcOrd="0" destOrd="0" presId="urn:microsoft.com/office/officeart/2005/8/layout/radial3"/>
    <dgm:cxn modelId="{1D05B286-B04F-46DD-A8CA-8248471BD708}" type="presOf" srcId="{92B613B1-4AD0-44AF-9A6D-71B95548488C}" destId="{0472FF70-4FD4-4A34-B7E9-3308D890D6D6}" srcOrd="0" destOrd="0" presId="urn:microsoft.com/office/officeart/2005/8/layout/radial3"/>
    <dgm:cxn modelId="{1A63855D-EFFC-4596-A9AD-D317E4D8403D}" type="presOf" srcId="{4FC49792-97C9-4E3B-8037-DBE6F4CEF813}" destId="{A2F935E4-C062-4612-BCA7-F1706BFB6BDE}" srcOrd="0" destOrd="0" presId="urn:microsoft.com/office/officeart/2005/8/layout/radial3"/>
    <dgm:cxn modelId="{88F66A8E-B790-4FE5-B40F-70E9AB87FCFB}" srcId="{E96FA76B-C045-44B9-BDDF-9173E81EE50E}" destId="{759C6F00-5DCE-451A-B827-6AFA78982A23}" srcOrd="1" destOrd="0" parTransId="{9AAC6876-F015-454A-A71E-F0DBA9B032DE}" sibTransId="{C058B5E0-D57F-4316-B839-2B6AC115EC0A}"/>
    <dgm:cxn modelId="{917546B5-4E02-4DD1-A427-4C46887D1C56}" type="presOf" srcId="{D554F1F6-F233-47E0-8393-ABDB2A35F63D}" destId="{FEC2132B-92B0-4538-96E4-DC686130D7C4}" srcOrd="0" destOrd="0" presId="urn:microsoft.com/office/officeart/2005/8/layout/radial3"/>
    <dgm:cxn modelId="{BB90B9AA-CD2F-4920-8C8B-B1DAB4A8CCF1}" type="presOf" srcId="{EC732706-D6AC-494E-8C1D-B0A9C7E30768}" destId="{15D83FA3-56D1-40E8-B48E-E93CBD74E102}" srcOrd="0" destOrd="0" presId="urn:microsoft.com/office/officeart/2005/8/layout/radial3"/>
    <dgm:cxn modelId="{43119637-A971-4F87-AD64-8FE1EB08374A}" type="presOf" srcId="{759C6F00-5DCE-451A-B827-6AFA78982A23}" destId="{29F8C7D3-EDEC-4F97-B08C-E93CDC12A7AB}" srcOrd="0" destOrd="0" presId="urn:microsoft.com/office/officeart/2005/8/layout/radial3"/>
    <dgm:cxn modelId="{E09F195D-0256-41BC-8D9D-897F00D67EC0}" type="presOf" srcId="{6A454A93-1AEA-41F5-8408-F4C1D125B8C8}" destId="{9824DA09-F19A-4D08-906E-9613CD055C16}" srcOrd="0" destOrd="0" presId="urn:microsoft.com/office/officeart/2005/8/layout/radial3"/>
    <dgm:cxn modelId="{35D74784-347F-4502-BF19-2A3BA0060343}" srcId="{062C80D5-6F41-4EA8-A634-6EB7D0E7698F}" destId="{E96FA76B-C045-44B9-BDDF-9173E81EE50E}" srcOrd="0" destOrd="0" parTransId="{E5884BB1-2424-4383-9784-1CC399048DE7}" sibTransId="{568F4B33-75AE-4547-AB07-31189457E61E}"/>
    <dgm:cxn modelId="{C19AA06D-B374-4787-9E5B-19096CCD0B31}" srcId="{E96FA76B-C045-44B9-BDDF-9173E81EE50E}" destId="{EC732706-D6AC-494E-8C1D-B0A9C7E30768}" srcOrd="0" destOrd="0" parTransId="{F828EEEB-E5B9-4C64-85D1-04E772D9847E}" sibTransId="{EEF2BAEE-CBA9-4E40-A570-E6AC8982B2DF}"/>
    <dgm:cxn modelId="{80414F24-53CD-4E8A-BA83-C017DBC0FBAB}" type="presOf" srcId="{5E4583FF-F12F-4374-8254-55CF50471505}" destId="{94BC43EA-F5BE-4CFF-AA60-592E8E44B145}" srcOrd="0" destOrd="0" presId="urn:microsoft.com/office/officeart/2005/8/layout/radial3"/>
    <dgm:cxn modelId="{2EF9B50C-EEC7-4A71-966A-9F89023B4650}" srcId="{E96FA76B-C045-44B9-BDDF-9173E81EE50E}" destId="{670100B2-181B-4AB6-BE93-9EC671EC284E}" srcOrd="7" destOrd="0" parTransId="{6590374E-6B19-4D29-BD1B-6E4FFC4CA8F3}" sibTransId="{446CBA2E-8A11-45E7-9F65-07DB24E14481}"/>
    <dgm:cxn modelId="{F14A84D1-B918-4CB3-9B9F-758BFE98B549}" type="presOf" srcId="{062C80D5-6F41-4EA8-A634-6EB7D0E7698F}" destId="{813FAE50-EE1E-4912-8015-1235A0C7F03C}" srcOrd="0" destOrd="0" presId="urn:microsoft.com/office/officeart/2005/8/layout/radial3"/>
    <dgm:cxn modelId="{0C56298D-2107-4AB6-801C-3A995052B9F4}" type="presOf" srcId="{A7E53FF9-B52D-47E0-BC71-A0E526B8C37A}" destId="{8F1E92AF-3572-43F4-983F-FDFB8E85F765}" srcOrd="0" destOrd="0" presId="urn:microsoft.com/office/officeart/2005/8/layout/radial3"/>
    <dgm:cxn modelId="{F2F09388-E375-4377-A99F-B833577E93A3}" type="presOf" srcId="{3ADA0657-D65E-4E84-8046-8428F84E9FE6}" destId="{70D2C2D5-9712-430C-B68A-79D6E4A2C770}" srcOrd="0" destOrd="0" presId="urn:microsoft.com/office/officeart/2005/8/layout/radial3"/>
    <dgm:cxn modelId="{037B53E4-B121-4272-B6F0-8EB9D6A56BFA}" srcId="{E96FA76B-C045-44B9-BDDF-9173E81EE50E}" destId="{6A454A93-1AEA-41F5-8408-F4C1D125B8C8}" srcOrd="4" destOrd="0" parTransId="{A35C9FEA-0492-424F-B542-296E41C9C8F9}" sibTransId="{C05D4E19-D444-4741-9A3E-5CB192953C92}"/>
    <dgm:cxn modelId="{AAAC6A1B-85AC-448A-B008-6DE68EA32917}" type="presParOf" srcId="{813FAE50-EE1E-4912-8015-1235A0C7F03C}" destId="{18A560F4-AA6E-4911-8C41-809C6651E936}" srcOrd="0" destOrd="0" presId="urn:microsoft.com/office/officeart/2005/8/layout/radial3"/>
    <dgm:cxn modelId="{5F0977FD-62A8-4BAB-A0E0-217C8B336A80}" type="presParOf" srcId="{18A560F4-AA6E-4911-8C41-809C6651E936}" destId="{FDDD9FD1-14DF-4239-845A-10717F0D0D34}" srcOrd="0" destOrd="0" presId="urn:microsoft.com/office/officeart/2005/8/layout/radial3"/>
    <dgm:cxn modelId="{C1DF7CE7-A411-4EA2-BF0A-CC64EFD37707}" type="presParOf" srcId="{18A560F4-AA6E-4911-8C41-809C6651E936}" destId="{15D83FA3-56D1-40E8-B48E-E93CBD74E102}" srcOrd="1" destOrd="0" presId="urn:microsoft.com/office/officeart/2005/8/layout/radial3"/>
    <dgm:cxn modelId="{3821F548-08F1-4E9D-8B23-767D72469BD5}" type="presParOf" srcId="{18A560F4-AA6E-4911-8C41-809C6651E936}" destId="{29F8C7D3-EDEC-4F97-B08C-E93CDC12A7AB}" srcOrd="2" destOrd="0" presId="urn:microsoft.com/office/officeart/2005/8/layout/radial3"/>
    <dgm:cxn modelId="{C2B09320-C4B2-4DE5-A00D-CE0F27333A85}" type="presParOf" srcId="{18A560F4-AA6E-4911-8C41-809C6651E936}" destId="{A2F935E4-C062-4612-BCA7-F1706BFB6BDE}" srcOrd="3" destOrd="0" presId="urn:microsoft.com/office/officeart/2005/8/layout/radial3"/>
    <dgm:cxn modelId="{A30D4FD8-3C65-4A68-B457-A55EF7371DF3}" type="presParOf" srcId="{18A560F4-AA6E-4911-8C41-809C6651E936}" destId="{0472FF70-4FD4-4A34-B7E9-3308D890D6D6}" srcOrd="4" destOrd="0" presId="urn:microsoft.com/office/officeart/2005/8/layout/radial3"/>
    <dgm:cxn modelId="{2189F48B-9AF4-4C83-A092-A5DD84BF2734}" type="presParOf" srcId="{18A560F4-AA6E-4911-8C41-809C6651E936}" destId="{9824DA09-F19A-4D08-906E-9613CD055C16}" srcOrd="5" destOrd="0" presId="urn:microsoft.com/office/officeart/2005/8/layout/radial3"/>
    <dgm:cxn modelId="{BA9FD5AC-3F56-485C-9BD5-98FC5AE33DA8}" type="presParOf" srcId="{18A560F4-AA6E-4911-8C41-809C6651E936}" destId="{94BC43EA-F5BE-4CFF-AA60-592E8E44B145}" srcOrd="6" destOrd="0" presId="urn:microsoft.com/office/officeart/2005/8/layout/radial3"/>
    <dgm:cxn modelId="{5C7CA646-D063-47A2-B011-7277E7F9B149}" type="presParOf" srcId="{18A560F4-AA6E-4911-8C41-809C6651E936}" destId="{FEC2132B-92B0-4538-96E4-DC686130D7C4}" srcOrd="7" destOrd="0" presId="urn:microsoft.com/office/officeart/2005/8/layout/radial3"/>
    <dgm:cxn modelId="{DA981DA6-6C38-4462-8CA3-5B332B1D0635}" type="presParOf" srcId="{18A560F4-AA6E-4911-8C41-809C6651E936}" destId="{99E81C98-9575-49AF-AA41-C6BDAE917537}" srcOrd="8" destOrd="0" presId="urn:microsoft.com/office/officeart/2005/8/layout/radial3"/>
    <dgm:cxn modelId="{45D38D08-55B3-4740-AA37-AD2F80F11071}" type="presParOf" srcId="{18A560F4-AA6E-4911-8C41-809C6651E936}" destId="{8F1E92AF-3572-43F4-983F-FDFB8E85F765}" srcOrd="9" destOrd="0" presId="urn:microsoft.com/office/officeart/2005/8/layout/radial3"/>
    <dgm:cxn modelId="{FF40291D-88B5-4065-9516-BA16F1CD136E}" type="presParOf" srcId="{18A560F4-AA6E-4911-8C41-809C6651E936}" destId="{70D2C2D5-9712-430C-B68A-79D6E4A2C770}" srcOrd="10" destOrd="0" presId="urn:microsoft.com/office/officeart/2005/8/layout/radial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26EA47-0EB3-469B-9592-CEB5A48E4751}">
      <dsp:nvSpPr>
        <dsp:cNvPr id="0" name=""/>
        <dsp:cNvSpPr/>
      </dsp:nvSpPr>
      <dsp:spPr>
        <a:xfrm>
          <a:off x="2332788" y="1639157"/>
          <a:ext cx="2003414" cy="2003414"/>
        </a:xfrm>
        <a:prstGeom prst="gear9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100" kern="1200" dirty="0" smtClean="0"/>
            <a:t>.‚‚</a:t>
          </a:r>
          <a:endParaRPr lang="en-US" sz="100" kern="1200" dirty="0"/>
        </a:p>
      </dsp:txBody>
      <dsp:txXfrm>
        <a:off x="2332788" y="1639157"/>
        <a:ext cx="2003414" cy="2003414"/>
      </dsp:txXfrm>
    </dsp:sp>
    <dsp:sp modelId="{AEDF0C1C-6E44-44DA-9E17-CDBF1131BF4E}">
      <dsp:nvSpPr>
        <dsp:cNvPr id="0" name=""/>
        <dsp:cNvSpPr/>
      </dsp:nvSpPr>
      <dsp:spPr>
        <a:xfrm>
          <a:off x="1167165" y="1165623"/>
          <a:ext cx="1457028" cy="1457028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100" kern="1200" dirty="0" smtClean="0"/>
            <a:t>.</a:t>
          </a:r>
          <a:endParaRPr lang="en-US" sz="100" kern="1200" dirty="0"/>
        </a:p>
      </dsp:txBody>
      <dsp:txXfrm>
        <a:off x="1167165" y="1165623"/>
        <a:ext cx="1457028" cy="1457028"/>
      </dsp:txXfrm>
    </dsp:sp>
    <dsp:sp modelId="{53283876-783D-4676-ACAA-B5F25F02F141}">
      <dsp:nvSpPr>
        <dsp:cNvPr id="0" name=""/>
        <dsp:cNvSpPr/>
      </dsp:nvSpPr>
      <dsp:spPr>
        <a:xfrm rot="20700000">
          <a:off x="1983250" y="160421"/>
          <a:ext cx="1427590" cy="1427590"/>
        </a:xfrm>
        <a:prstGeom prst="gear6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RS" sz="100" kern="1200" dirty="0" smtClean="0"/>
            <a:t>.</a:t>
          </a:r>
          <a:endParaRPr lang="en-US" sz="100" kern="1200" dirty="0"/>
        </a:p>
      </dsp:txBody>
      <dsp:txXfrm>
        <a:off x="2296362" y="473534"/>
        <a:ext cx="801365" cy="801365"/>
      </dsp:txXfrm>
    </dsp:sp>
    <dsp:sp modelId="{BB80B99E-E363-42A2-B034-CABD2DCCE4BE}">
      <dsp:nvSpPr>
        <dsp:cNvPr id="0" name=""/>
        <dsp:cNvSpPr/>
      </dsp:nvSpPr>
      <dsp:spPr>
        <a:xfrm>
          <a:off x="2172777" y="1340221"/>
          <a:ext cx="2564370" cy="2564370"/>
        </a:xfrm>
        <a:prstGeom prst="circularArrow">
          <a:avLst>
            <a:gd name="adj1" fmla="val 4688"/>
            <a:gd name="adj2" fmla="val 299029"/>
            <a:gd name="adj3" fmla="val 2501531"/>
            <a:gd name="adj4" fmla="val 15893170"/>
            <a:gd name="adj5" fmla="val 546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87D45-74A6-490C-A0F1-437D5566C175}">
      <dsp:nvSpPr>
        <dsp:cNvPr id="0" name=""/>
        <dsp:cNvSpPr/>
      </dsp:nvSpPr>
      <dsp:spPr>
        <a:xfrm>
          <a:off x="909128" y="845605"/>
          <a:ext cx="1863175" cy="18631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F33AE-9938-47FE-8326-7798FEC892E3}">
      <dsp:nvSpPr>
        <dsp:cNvPr id="0" name=""/>
        <dsp:cNvSpPr/>
      </dsp:nvSpPr>
      <dsp:spPr>
        <a:xfrm>
          <a:off x="1653033" y="-149906"/>
          <a:ext cx="2008878" cy="200887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FA21-CB91-4A14-9F50-A3968C54B7E2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25332-5C22-4ADF-80DC-316AC8450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1698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456C4-615B-BA44-B033-2ABA0A64B5BB}" type="datetimeFigureOut">
              <a:rPr lang="en-US" smtClean="0"/>
              <a:pPr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1233488"/>
            <a:ext cx="4440237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D9D09-08B0-3944-A0B1-C2524BAFD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926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 SF"/>
          <p:cNvPicPr/>
          <p:nvPr userDrawn="1"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88788" y="234947"/>
            <a:ext cx="591529" cy="562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 userDrawn="1"/>
        </p:nvSpPr>
        <p:spPr>
          <a:xfrm>
            <a:off x="7429519" y="364179"/>
            <a:ext cx="1519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r-Cyrl-RS" sz="900" b="0" kern="1200" dirty="0" smtClean="0">
                <a:solidFill>
                  <a:srgbClr val="004273"/>
                </a:solidFill>
                <a:latin typeface="+mn-lt"/>
                <a:ea typeface="+mn-ea"/>
                <a:cs typeface="+mn-cs"/>
              </a:rPr>
              <a:t>УНИВЕРЗИТЕТ У БЕОГРАДУ</a:t>
            </a:r>
          </a:p>
          <a:p>
            <a:pPr algn="l"/>
            <a:r>
              <a:rPr lang="sr-Cyrl-RS" sz="900" b="0" kern="1200" dirty="0" smtClean="0">
                <a:solidFill>
                  <a:srgbClr val="004273"/>
                </a:solidFill>
                <a:latin typeface="+mn-lt"/>
                <a:ea typeface="+mn-ea"/>
                <a:cs typeface="+mn-cs"/>
              </a:rPr>
              <a:t>САОБРАЋАЈНИ ФАКУЛТЕТ</a:t>
            </a:r>
            <a:endParaRPr lang="en-US" sz="900" b="0" dirty="0">
              <a:solidFill>
                <a:srgbClr val="004273"/>
              </a:solidFill>
            </a:endParaRPr>
          </a:p>
        </p:txBody>
      </p:sp>
      <p:pic>
        <p:nvPicPr>
          <p:cNvPr id="1026" name="Picture 11" descr="logo-direkcija.png"/>
          <p:cNvPicPr>
            <a:picLocks noChangeAspect="1" noChangeArrowheads="1"/>
          </p:cNvPicPr>
          <p:nvPr userDrawn="1"/>
        </p:nvPicPr>
        <p:blipFill>
          <a:blip r:embed="rId3"/>
          <a:srcRect l="6805" t="5917" r="6816" b="7101"/>
          <a:stretch>
            <a:fillRect/>
          </a:stretch>
        </p:blipFill>
        <p:spPr bwMode="auto">
          <a:xfrm>
            <a:off x="347133" y="234947"/>
            <a:ext cx="629179" cy="56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959378" y="389580"/>
            <a:ext cx="180761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r-Cyrl-RS" sz="900" b="0" kern="1200" dirty="0" smtClean="0">
                <a:solidFill>
                  <a:srgbClr val="004273"/>
                </a:solidFill>
                <a:latin typeface="+mn-lt"/>
                <a:ea typeface="+mn-ea"/>
                <a:cs typeface="+mn-cs"/>
              </a:rPr>
              <a:t>СЕКРЕТАРИЈАТ ЗА ЈАВНИ ПРЕВОЗ</a:t>
            </a:r>
            <a:endParaRPr lang="en-US" sz="900" b="0" dirty="0">
              <a:solidFill>
                <a:srgbClr val="004273"/>
              </a:solidFill>
            </a:endParaRPr>
          </a:p>
        </p:txBody>
      </p:sp>
      <p:pic>
        <p:nvPicPr>
          <p:cNvPr id="8" name="Picture 20" descr="Untitled-1.png"/>
          <p:cNvPicPr>
            <a:picLocks noChangeAspect="1"/>
          </p:cNvPicPr>
          <p:nvPr userDrawn="1"/>
        </p:nvPicPr>
        <p:blipFill>
          <a:blip r:embed="rId4"/>
          <a:srcRect b="43826"/>
          <a:stretch>
            <a:fillRect/>
          </a:stretch>
        </p:blipFill>
        <p:spPr bwMode="auto">
          <a:xfrm>
            <a:off x="0" y="5503904"/>
            <a:ext cx="9144000" cy="134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973667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8412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57" y="1688124"/>
            <a:ext cx="2832262" cy="1582614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2218350"/>
            <a:ext cx="4419366" cy="36808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6757" y="3288324"/>
            <a:ext cx="2832262" cy="25822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6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746757" y="417881"/>
            <a:ext cx="7560000" cy="511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357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C12D-8043-A346-940F-C3E2FC67B032}" type="datetime5">
              <a:rPr lang="en-US" smtClean="0"/>
              <a:pPr/>
              <a:t>2-Dec-20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44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57" y="1825625"/>
            <a:ext cx="7560000" cy="4088925"/>
          </a:xfrm>
        </p:spPr>
        <p:txBody>
          <a:bodyPr numCol="3" spcCol="360000"/>
          <a:lstStyle>
            <a:lvl1pPr marL="0" indent="0">
              <a:lnSpc>
                <a:spcPts val="3360"/>
              </a:lnSpc>
              <a:buFont typeface="+mj-lt"/>
              <a:buNone/>
              <a:defRPr>
                <a:latin typeface="+mj-lt"/>
              </a:defRPr>
            </a:lvl1pPr>
            <a:lvl2pPr marL="457200" indent="0">
              <a:lnSpc>
                <a:spcPts val="3360"/>
              </a:lnSpc>
              <a:buFont typeface="+mj-lt"/>
              <a:buNone/>
              <a:defRPr/>
            </a:lvl2pPr>
            <a:lvl3pPr marL="914400" indent="0">
              <a:lnSpc>
                <a:spcPts val="3360"/>
              </a:lnSpc>
              <a:buFont typeface="+mj-lt"/>
              <a:buNone/>
              <a:defRPr/>
            </a:lvl3pPr>
            <a:lvl4pPr marL="1371600" indent="0">
              <a:lnSpc>
                <a:spcPts val="3360"/>
              </a:lnSpc>
              <a:buFont typeface="+mj-lt"/>
              <a:buNone/>
              <a:defRPr/>
            </a:lvl4pPr>
            <a:lvl5pPr marL="1828800" indent="0">
              <a:lnSpc>
                <a:spcPts val="3360"/>
              </a:lnSpc>
              <a:buFont typeface="+mj-lt"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46757" y="1105167"/>
            <a:ext cx="7560000" cy="504029"/>
          </a:xfrm>
          <a:prstGeom prst="rect">
            <a:avLst/>
          </a:prstGeom>
        </p:spPr>
        <p:txBody>
          <a:bodyPr lIns="67355" tIns="33677" rIns="67355" bIns="33677" anchor="ctr">
            <a:sp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4BD8D82-564A-624D-87AE-CD6E4FF00599}" type="datetime5">
              <a:rPr lang="en-US" smtClean="0"/>
              <a:pPr/>
              <a:t>2-Dec-20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39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57" y="1825625"/>
            <a:ext cx="7560000" cy="4088925"/>
          </a:xfrm>
        </p:spPr>
        <p:txBody>
          <a:bodyPr numCol="2" spcCol="360000"/>
          <a:lstStyle>
            <a:lvl1pPr marL="0" indent="0">
              <a:lnSpc>
                <a:spcPts val="3360"/>
              </a:lnSpc>
              <a:buFont typeface="+mj-lt"/>
              <a:buNone/>
              <a:defRPr>
                <a:latin typeface="+mj-lt"/>
              </a:defRPr>
            </a:lvl1pPr>
            <a:lvl2pPr marL="457200" indent="0">
              <a:lnSpc>
                <a:spcPts val="3360"/>
              </a:lnSpc>
              <a:buFont typeface="+mj-lt"/>
              <a:buNone/>
              <a:defRPr/>
            </a:lvl2pPr>
            <a:lvl3pPr marL="914400" indent="0">
              <a:lnSpc>
                <a:spcPts val="3360"/>
              </a:lnSpc>
              <a:buFont typeface="+mj-lt"/>
              <a:buNone/>
              <a:defRPr/>
            </a:lvl3pPr>
            <a:lvl4pPr marL="1371600" indent="0">
              <a:lnSpc>
                <a:spcPts val="3360"/>
              </a:lnSpc>
              <a:buFont typeface="+mj-lt"/>
              <a:buNone/>
              <a:defRPr/>
            </a:lvl4pPr>
            <a:lvl5pPr marL="1828800" indent="0">
              <a:lnSpc>
                <a:spcPts val="3360"/>
              </a:lnSpc>
              <a:buFont typeface="+mj-lt"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46757" y="1105167"/>
            <a:ext cx="7560000" cy="504029"/>
          </a:xfrm>
          <a:prstGeom prst="rect">
            <a:avLst/>
          </a:prstGeom>
        </p:spPr>
        <p:txBody>
          <a:bodyPr lIns="67355" tIns="33677" rIns="67355" bIns="33677" anchor="ctr">
            <a:sp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E68C7F8-BC8D-684A-B123-988BA47D75AF}" type="datetime5">
              <a:rPr lang="en-US" smtClean="0"/>
              <a:pPr/>
              <a:t>2-Dec-20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954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32"/>
          <p:cNvSpPr txBox="1">
            <a:spLocks noChangeArrowheads="1"/>
          </p:cNvSpPr>
          <p:nvPr userDrawn="1"/>
        </p:nvSpPr>
        <p:spPr bwMode="auto">
          <a:xfrm>
            <a:off x="0" y="2303475"/>
            <a:ext cx="9144000" cy="90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9pPr>
          </a:lstStyle>
          <a:p>
            <a:pPr algn="ctr" eaLnBrk="1" hangingPunct="1"/>
            <a:r>
              <a:rPr lang="sr-Latn-RS" altLang="en-US" sz="5300" b="1" dirty="0" smtClean="0">
                <a:solidFill>
                  <a:srgbClr val="03579B"/>
                </a:solidFill>
                <a:latin typeface="Calibri" charset="0"/>
              </a:rPr>
              <a:t>Hvala vam</a:t>
            </a:r>
            <a:r>
              <a:rPr lang="en-US" altLang="en-US" sz="5300" b="1" dirty="0" smtClean="0">
                <a:solidFill>
                  <a:srgbClr val="03579B"/>
                </a:solidFill>
                <a:latin typeface="Calibri" charset="0"/>
              </a:rPr>
              <a:t>!</a:t>
            </a:r>
            <a:endParaRPr lang="id-ID" altLang="en-US" sz="5300" b="1" dirty="0">
              <a:solidFill>
                <a:srgbClr val="03579B"/>
              </a:solidFill>
              <a:latin typeface="Calibri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090" y="3163055"/>
            <a:ext cx="2477820" cy="100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1711842" y="4188677"/>
            <a:ext cx="5709683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sr-Latn-RS" sz="1700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Kontakt za više informacija o projektu</a:t>
            </a:r>
            <a:r>
              <a:rPr lang="en-GB" sz="1700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GB" sz="17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7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GB" sz="17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sr-Latn-RS" sz="1700" b="1" kern="1200" baseline="30000" dirty="0" smtClean="0">
                <a:solidFill>
                  <a:srgbClr val="EE4F16"/>
                </a:solidFill>
                <a:latin typeface="Calibri" charset="0"/>
                <a:ea typeface="Calibri" charset="0"/>
                <a:cs typeface="Calibri" charset="0"/>
              </a:rPr>
              <a:t>Univerzitet u Beogradu – Saobraćajni fakultet – Katedra za drumski i gradski transport</a:t>
            </a:r>
            <a:r>
              <a:rPr lang="sr-Latn-RS" sz="1700" b="1" kern="1200" baseline="0" dirty="0" smtClean="0">
                <a:solidFill>
                  <a:srgbClr val="EE4F16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sr-Cyrl-RS" sz="1700" b="1" kern="1200" baseline="30000" dirty="0" smtClean="0">
              <a:solidFill>
                <a:srgbClr val="EE4F16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ts val="1700"/>
              </a:lnSpc>
            </a:pP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Prof</a:t>
            </a:r>
            <a:r>
              <a:rPr lang="sr-Latn-RS" sz="1700" b="1" kern="1200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. dr Slaven Tica</a:t>
            </a:r>
            <a:r>
              <a:rPr lang="en-GB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GB" sz="1700" b="1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Tel</a:t>
            </a:r>
            <a:r>
              <a:rPr lang="en-GB" sz="1700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GB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GB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81</a:t>
            </a:r>
            <a:r>
              <a:rPr lang="en-GB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GB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3091384</a:t>
            </a:r>
            <a:r>
              <a:rPr lang="en-GB" sz="1700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GB" sz="17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7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Email: </a:t>
            </a: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slaven.tica</a:t>
            </a:r>
            <a:r>
              <a:rPr lang="en-GB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sf.bg.ac.rs</a:t>
            </a:r>
          </a:p>
          <a:p>
            <a:pPr marL="0" marR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Asis. Predrag Živanović</a:t>
            </a:r>
            <a:r>
              <a:rPr lang="en-GB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GB" sz="1700" b="1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Tel</a:t>
            </a:r>
            <a:r>
              <a:rPr lang="en-GB" sz="1700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GB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+3</a:t>
            </a: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81</a:t>
            </a:r>
            <a:r>
              <a:rPr lang="en-GB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GB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3091226</a:t>
            </a:r>
            <a:r>
              <a:rPr lang="en-GB" sz="1700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GB" sz="17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700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Email: </a:t>
            </a: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p.zivanovic</a:t>
            </a:r>
            <a:r>
              <a:rPr lang="en-GB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sr-Latn-RS" sz="1700" b="1" baseline="30000" dirty="0" smtClean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sf.bg.ac.rs</a:t>
            </a:r>
            <a:endParaRPr lang="en-US" sz="1700" b="1" dirty="0" smtClean="0">
              <a:solidFill>
                <a:srgbClr val="03579B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80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>
            <a:off x="0" y="662842"/>
            <a:ext cx="7410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7" idx="1"/>
          </p:cNvCxnSpPr>
          <p:nvPr userDrawn="1"/>
        </p:nvCxnSpPr>
        <p:spPr>
          <a:xfrm flipV="1">
            <a:off x="7410450" y="340182"/>
            <a:ext cx="1013297" cy="31885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55566" y="6261035"/>
            <a:ext cx="7802155" cy="48909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asted-image.pdf"/>
          <p:cNvPicPr>
            <a:picLocks noChangeAspect="1"/>
          </p:cNvPicPr>
          <p:nvPr userDrawn="1"/>
        </p:nvPicPr>
        <p:blipFill>
          <a:blip r:embed="rId2">
            <a:extLst/>
          </a:blip>
          <a:srcRect t="71400"/>
          <a:stretch>
            <a:fillRect/>
          </a:stretch>
        </p:blipFill>
        <p:spPr>
          <a:xfrm>
            <a:off x="0" y="5265956"/>
            <a:ext cx="9144001" cy="1592044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Footer Placeholder 7"/>
          <p:cNvSpPr txBox="1">
            <a:spLocks/>
          </p:cNvSpPr>
          <p:nvPr userDrawn="1"/>
        </p:nvSpPr>
        <p:spPr>
          <a:xfrm>
            <a:off x="501649" y="6350852"/>
            <a:ext cx="7802155" cy="41261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r>
              <a:rPr lang="sr-Latn-C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Планирање и пројектовање система такси превоза путника у </a:t>
            </a:r>
            <a:r>
              <a:rPr lang="sr-Cyrl-R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Б</a:t>
            </a:r>
            <a:r>
              <a:rPr lang="sr-Latn-C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еограду за период од 2020. </a:t>
            </a:r>
            <a:r>
              <a:rPr lang="sr-Cyrl-R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</a:t>
            </a:r>
            <a:r>
              <a:rPr lang="sr-Latn-C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 2024. </a:t>
            </a:r>
            <a:r>
              <a:rPr lang="sr-Cyrl-R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г</a:t>
            </a:r>
            <a:r>
              <a:rPr lang="sr-Latn-CS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одине</a:t>
            </a:r>
            <a:endParaRPr lang="en-US" sz="9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ru-RU" sz="9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Пројекат број:  8/19 | Наш број: 506</a:t>
            </a:r>
            <a:endParaRPr lang="en-US" sz="9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Footer Placeholder 7"/>
          <p:cNvSpPr txBox="1">
            <a:spLocks/>
          </p:cNvSpPr>
          <p:nvPr userDrawn="1"/>
        </p:nvSpPr>
        <p:spPr>
          <a:xfrm>
            <a:off x="6197601" y="5577840"/>
            <a:ext cx="607060" cy="41261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r>
              <a:rPr lang="sr-Latn-R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TAXI</a:t>
            </a:r>
          </a:p>
        </p:txBody>
      </p:sp>
      <p:cxnSp>
        <p:nvCxnSpPr>
          <p:cNvPr id="39" name="Straight Connector 38"/>
          <p:cNvCxnSpPr/>
          <p:nvPr userDrawn="1"/>
        </p:nvCxnSpPr>
        <p:spPr>
          <a:xfrm>
            <a:off x="8908233" y="336555"/>
            <a:ext cx="2357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8396532" y="361950"/>
            <a:ext cx="603288" cy="542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68-687981_clipart-stock-svg-bar-navigation-public-drive-fre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5518061" y="5577840"/>
            <a:ext cx="679539" cy="603298"/>
          </a:xfrm>
          <a:prstGeom prst="rect">
            <a:avLst/>
          </a:prstGeom>
        </p:spPr>
      </p:pic>
      <p:pic>
        <p:nvPicPr>
          <p:cNvPr id="31" name="Picture 30" descr="Maps - Bu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7295" y="5265956"/>
            <a:ext cx="915182" cy="915182"/>
          </a:xfrm>
          <a:prstGeom prst="rect">
            <a:avLst/>
          </a:prstGeom>
        </p:spPr>
      </p:pic>
      <p:pic>
        <p:nvPicPr>
          <p:cNvPr id="14" name="Picture 13" descr="Znak SF-alfa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28270" y="6351353"/>
            <a:ext cx="407248" cy="40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1" descr="logo-direkcija.png"/>
          <p:cNvPicPr>
            <a:picLocks noChangeAspect="1" noChangeArrowheads="1"/>
          </p:cNvPicPr>
          <p:nvPr userDrawn="1"/>
        </p:nvPicPr>
        <p:blipFill>
          <a:blip r:embed="rId6"/>
          <a:srcRect l="6805" t="5917" r="6816" b="7101"/>
          <a:stretch>
            <a:fillRect/>
          </a:stretch>
        </p:blipFill>
        <p:spPr bwMode="auto">
          <a:xfrm>
            <a:off x="8423747" y="133497"/>
            <a:ext cx="462670" cy="41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73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365126"/>
            <a:ext cx="7560000" cy="1265966"/>
          </a:xfrm>
          <a:solidFill>
            <a:schemeClr val="bg2"/>
          </a:solidFill>
        </p:spPr>
        <p:txBody>
          <a:bodyPr anchor="t"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6757" y="1825625"/>
            <a:ext cx="7560000" cy="40889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4EBE-66B3-E546-B268-E7A397D92309}" type="datetime5">
              <a:rPr lang="en-US" smtClean="0"/>
              <a:pPr/>
              <a:t>2-Dec-20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Krug PLAVI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60033" y="6286520"/>
            <a:ext cx="432048" cy="42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2845901" y="6303461"/>
            <a:ext cx="2067844" cy="41261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 of Belgrade – </a:t>
            </a:r>
            <a:endParaRPr kumimoji="0" lang="sr-Latn-RS" sz="700" b="1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Faculty of Transport and Traffic Engineering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3579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68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6757" y="1825625"/>
            <a:ext cx="7560000" cy="4088925"/>
          </a:xfrm>
        </p:spPr>
        <p:txBody>
          <a:bodyPr/>
          <a:lstStyle>
            <a:lvl1pPr marL="457200" indent="-457200">
              <a:spcAft>
                <a:spcPts val="1000"/>
              </a:spcAft>
              <a:buFont typeface="Arial" charset="0"/>
              <a:buChar char="•"/>
              <a:defRPr>
                <a:latin typeface="+mj-lt"/>
              </a:defRPr>
            </a:lvl1pPr>
            <a:lvl2pPr marL="800100" indent="-342900">
              <a:spcAft>
                <a:spcPts val="500"/>
              </a:spcAft>
              <a:buFont typeface="Arial" charset="0"/>
              <a:buChar char="•"/>
              <a:defRPr/>
            </a:lvl2pPr>
            <a:lvl3pPr marL="1257300" indent="-342900">
              <a:spcAft>
                <a:spcPts val="500"/>
              </a:spcAft>
              <a:buFont typeface="Courier New" charset="0"/>
              <a:buChar char="o"/>
              <a:defRPr/>
            </a:lvl3pPr>
            <a:lvl4pPr marL="1714500" indent="-342900">
              <a:spcAft>
                <a:spcPts val="500"/>
              </a:spcAft>
              <a:buFont typeface="+mj-lt"/>
              <a:buAutoNum type="arabicPeriod"/>
              <a:defRPr/>
            </a:lvl4pPr>
            <a:lvl5pPr marL="2171700" indent="-342900">
              <a:spcAft>
                <a:spcPts val="500"/>
              </a:spcAft>
              <a:buFont typeface="+mj-lt"/>
              <a:buAutoNum type="alphaLcPeriod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46757" y="1105167"/>
            <a:ext cx="7560000" cy="504029"/>
          </a:xfrm>
          <a:prstGeom prst="rect">
            <a:avLst/>
          </a:prstGeom>
        </p:spPr>
        <p:txBody>
          <a:bodyPr lIns="67355" tIns="33677" rIns="67355" bIns="33677" anchor="ctr">
            <a:sp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CFF39DB-9F3B-AE43-AEB3-A7C659109FE1}" type="datetime5">
              <a:rPr lang="en-US" smtClean="0"/>
              <a:pPr/>
              <a:t>2-Dec-20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1884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350499"/>
            <a:ext cx="7560000" cy="64633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46757" y="1105167"/>
            <a:ext cx="7560000" cy="504029"/>
          </a:xfrm>
          <a:prstGeom prst="rect">
            <a:avLst/>
          </a:prstGeom>
        </p:spPr>
        <p:txBody>
          <a:bodyPr lIns="67355" tIns="33677" rIns="67355" bIns="33677" anchor="ctr">
            <a:sp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741019" y="2146562"/>
            <a:ext cx="3785738" cy="3600000"/>
          </a:xfrm>
        </p:spPr>
        <p:txBody>
          <a:bodyPr rtlCol="0">
            <a:normAutofit/>
          </a:bodyPr>
          <a:lstStyle>
            <a:lvl1pPr marL="0" indent="0">
              <a:buNone/>
              <a:defRPr sz="3199">
                <a:latin typeface="Calibri Light"/>
                <a:cs typeface="Calibri Light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17258" y="2146562"/>
            <a:ext cx="3589500" cy="1018669"/>
          </a:xfrm>
          <a:prstGeom prst="rect">
            <a:avLst/>
          </a:prstGeom>
        </p:spPr>
        <p:txBody>
          <a:bodyPr lIns="67355" tIns="33677" rIns="67355" bIns="33677">
            <a:normAutofit/>
          </a:bodyPr>
          <a:lstStyle>
            <a:lvl1pPr marL="0" indent="0" algn="l">
              <a:buNone/>
              <a:defRPr sz="2800" b="1" i="0">
                <a:solidFill>
                  <a:srgbClr val="041B3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7257" y="3165231"/>
            <a:ext cx="3589500" cy="258133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200"/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80F7101-BA80-C549-9511-34B052607460}" type="datetime5">
              <a:rPr lang="en-US" smtClean="0"/>
              <a:pPr/>
              <a:t>2-Dec-20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2" descr="Krug PLAVI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60033" y="6286520"/>
            <a:ext cx="432048" cy="42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7"/>
          <p:cNvSpPr txBox="1">
            <a:spLocks/>
          </p:cNvSpPr>
          <p:nvPr userDrawn="1"/>
        </p:nvSpPr>
        <p:spPr>
          <a:xfrm>
            <a:off x="2845901" y="6303461"/>
            <a:ext cx="2067844" cy="41261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 of Belgrade – </a:t>
            </a:r>
            <a:endParaRPr kumimoji="0" lang="sr-Latn-RS" sz="700" b="1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Faculty of Transport and Traffic Engineering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3579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4135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6756" y="1681163"/>
            <a:ext cx="3594263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6756" y="2505075"/>
            <a:ext cx="3594263" cy="3262679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67760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677607" cy="3262679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D857-21BC-2B4E-BF66-3FA66604BE74}" type="datetime5">
              <a:rPr lang="en-US" smtClean="0"/>
              <a:pPr/>
              <a:t>2-Dec-20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070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46757" y="2180492"/>
            <a:ext cx="7560000" cy="3734058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800100" indent="-342900">
              <a:buFont typeface="Arial" charset="0"/>
              <a:buChar char="•"/>
              <a:defRPr/>
            </a:lvl2pPr>
            <a:lvl3pPr marL="1257300" indent="-342900">
              <a:buFont typeface="Courier New" charset="0"/>
              <a:buChar char="o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lphaLcPeriod"/>
              <a:defRPr/>
            </a:lvl5pPr>
          </a:lstStyle>
          <a:p>
            <a:pPr lvl="0"/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46757" y="1105167"/>
            <a:ext cx="7560000" cy="504029"/>
          </a:xfrm>
          <a:prstGeom prst="rect">
            <a:avLst/>
          </a:prstGeom>
        </p:spPr>
        <p:txBody>
          <a:bodyPr lIns="67355" tIns="33677" rIns="67355" bIns="33677" anchor="ctr">
            <a:sp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E7ED2EF-F01F-2B43-A708-913645EFB585}" type="datetime5">
              <a:rPr lang="en-US" smtClean="0"/>
              <a:pPr/>
              <a:t>2-Dec-20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468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46756" y="1681163"/>
            <a:ext cx="3594263" cy="408659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681163"/>
            <a:ext cx="3677607" cy="408659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5EC3-A71C-3449-93BB-9B73E4EBC12E}" type="datetime5">
              <a:rPr lang="en-US" smtClean="0"/>
              <a:pPr/>
              <a:t>2-Dec-20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36329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5447" y="4877261"/>
            <a:ext cx="3402107" cy="908077"/>
          </a:xfrm>
        </p:spPr>
        <p:txBody>
          <a:bodyPr>
            <a:normAutofit/>
          </a:bodyPr>
          <a:lstStyle>
            <a:lvl1pPr marL="635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1500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1pPr>
            <a:lvl2pPr marL="355607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2pPr>
            <a:lvl3pPr marL="719151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3pPr>
            <a:lvl4pPr marL="1082692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4pPr>
            <a:lvl5pPr marL="1433538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GB" sz="2701" dirty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765449" y="4311892"/>
            <a:ext cx="3402107" cy="356373"/>
          </a:xfrm>
          <a:prstGeom prst="rect">
            <a:avLst/>
          </a:prstGeom>
        </p:spPr>
        <p:txBody>
          <a:bodyPr lIns="67355" tIns="33677" rIns="67355" bIns="33677">
            <a:normAutofit/>
          </a:bodyPr>
          <a:lstStyle>
            <a:lvl1pPr marL="0" indent="0" algn="ctr">
              <a:buNone/>
              <a:defRPr sz="1500" b="1" i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765447" y="1553768"/>
            <a:ext cx="3402107" cy="2549128"/>
          </a:xfrm>
        </p:spPr>
        <p:txBody>
          <a:bodyPr/>
          <a:lstStyle>
            <a:lvl1pPr marL="635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1pPr>
            <a:lvl2pPr marL="355607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2pPr>
            <a:lvl3pPr marL="719151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3pPr>
            <a:lvl4pPr marL="1082692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4pPr>
            <a:lvl5pPr marL="1433538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GB" sz="2701" dirty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8"/>
          </p:nvPr>
        </p:nvSpPr>
        <p:spPr>
          <a:xfrm>
            <a:off x="4915416" y="4877261"/>
            <a:ext cx="3402107" cy="908077"/>
          </a:xfrm>
        </p:spPr>
        <p:txBody>
          <a:bodyPr>
            <a:normAutofit/>
          </a:bodyPr>
          <a:lstStyle>
            <a:lvl1pPr marL="635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1500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1pPr>
            <a:lvl2pPr marL="355607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2pPr>
            <a:lvl3pPr marL="719151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3pPr>
            <a:lvl4pPr marL="1082692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4pPr>
            <a:lvl5pPr marL="1433538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GB" sz="2701" dirty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915418" y="4311892"/>
            <a:ext cx="3402107" cy="356373"/>
          </a:xfrm>
          <a:prstGeom prst="rect">
            <a:avLst/>
          </a:prstGeom>
        </p:spPr>
        <p:txBody>
          <a:bodyPr lIns="67355" tIns="33677" rIns="67355" bIns="33677">
            <a:normAutofit/>
          </a:bodyPr>
          <a:lstStyle>
            <a:lvl1pPr marL="0" indent="0" algn="ctr">
              <a:buNone/>
              <a:defRPr sz="1500" b="1" i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0"/>
          </p:nvPr>
        </p:nvSpPr>
        <p:spPr>
          <a:xfrm>
            <a:off x="4915416" y="1553768"/>
            <a:ext cx="3402107" cy="2549128"/>
          </a:xfrm>
        </p:spPr>
        <p:txBody>
          <a:bodyPr/>
          <a:lstStyle>
            <a:lvl1pPr marL="635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1pPr>
            <a:lvl2pPr marL="355607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2pPr>
            <a:lvl3pPr marL="719151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3pPr>
            <a:lvl4pPr marL="1082692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4pPr>
            <a:lvl5pPr marL="1433538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GB" sz="2701" dirty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DA0E2CA0-F3D8-054D-960A-F6F1BD6A7C52}" type="datetime5">
              <a:rPr lang="en-US" smtClean="0"/>
              <a:pPr/>
              <a:t>2-Dec-20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025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000" y="365127"/>
            <a:ext cx="7560000" cy="496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 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00" y="1825625"/>
            <a:ext cx="7560000" cy="40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4653" y="6299200"/>
            <a:ext cx="692088" cy="4168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3579B"/>
                </a:solidFill>
              </a:defRPr>
            </a:lvl1pPr>
          </a:lstStyle>
          <a:p>
            <a:fld id="{A8232B7E-4CC2-D844-B5E1-379F6F64DBED}" type="datetime5">
              <a:rPr lang="en-US" smtClean="0"/>
              <a:pPr/>
              <a:t>2-Dec-20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3853" y="6303461"/>
            <a:ext cx="2289885" cy="412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3579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6530" y="365127"/>
            <a:ext cx="396000" cy="44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3579B"/>
                </a:solidFill>
              </a:defRPr>
            </a:lvl1pPr>
          </a:lstStyle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8506530" y="413365"/>
            <a:ext cx="396000" cy="396819"/>
          </a:xfrm>
          <a:prstGeom prst="ellipse">
            <a:avLst/>
          </a:prstGeom>
          <a:noFill/>
          <a:ln w="19050">
            <a:solidFill>
              <a:srgbClr val="0357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512" dirty="0">
              <a:solidFill>
                <a:srgbClr val="FFFFFF"/>
              </a:solidFill>
              <a:latin typeface="Calibri Light" charset="0"/>
              <a:ea typeface="MS PGothic" pitchFamily="34" charset="-128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5600" y="6453624"/>
            <a:ext cx="3416400" cy="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 userDrawn="1"/>
        </p:nvSpPr>
        <p:spPr bwMode="auto">
          <a:xfrm>
            <a:off x="2283240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 smtClean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grpSp>
        <p:nvGrpSpPr>
          <p:cNvPr id="19" name="Group 12"/>
          <p:cNvGrpSpPr>
            <a:grpSpLocks/>
          </p:cNvGrpSpPr>
          <p:nvPr userDrawn="1"/>
        </p:nvGrpSpPr>
        <p:grpSpPr bwMode="auto">
          <a:xfrm>
            <a:off x="4341019" y="995536"/>
            <a:ext cx="461963" cy="88900"/>
            <a:chOff x="11125200" y="1888690"/>
            <a:chExt cx="923925" cy="178594"/>
          </a:xfrm>
        </p:grpSpPr>
        <p:pic>
          <p:nvPicPr>
            <p:cNvPr id="20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5200" y="1888690"/>
              <a:ext cx="171450" cy="178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1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6675" y="1888690"/>
              <a:ext cx="171450" cy="178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7675" y="1888690"/>
              <a:ext cx="171450" cy="178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1105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7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3579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6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lnSpc>
          <a:spcPts val="336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ts val="336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ts val="336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ts val="336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8.tif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114799" y="4246779"/>
            <a:ext cx="4788963" cy="101566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FF0000"/>
                </a:solidFill>
              </a:rPr>
              <a:t>ПЛАНИРАЊЕ И ПРОЈЕКТОВАЊЕ СИСТЕМА ТАКСИ ПРЕВОЗА ПУТНИКА У БЕОГРАДУ ЗА ПЕРИОД ОД 2020. ДО 2024. ГОДИНЕ</a:t>
            </a:r>
            <a:endParaRPr lang="sr-Latn-RS" sz="2000" b="1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 descr="Untitled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19" y="1664371"/>
            <a:ext cx="3058680" cy="37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54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Истраживања у реалном такси систему </a:t>
            </a:r>
            <a:r>
              <a:rPr lang="sr-Latn-RS" b="1" dirty="0" smtClean="0"/>
              <a:t>–</a:t>
            </a:r>
            <a:r>
              <a:rPr lang="sr-Cyrl-RS" b="1" dirty="0" smtClean="0"/>
              <a:t> СТАЈАЛИШТА</a:t>
            </a:r>
            <a:endParaRPr lang="en-US" b="1" dirty="0"/>
          </a:p>
        </p:txBody>
      </p:sp>
      <p:pic>
        <p:nvPicPr>
          <p:cNvPr id="8" name="Picture 7"/>
          <p:cNvPicPr/>
          <p:nvPr/>
        </p:nvPicPr>
        <p:blipFill>
          <a:blip r:embed="rId2"/>
          <a:srcRect l="31058" t="23708" r="28415" b="21277"/>
          <a:stretch>
            <a:fillRect/>
          </a:stretch>
        </p:blipFill>
        <p:spPr bwMode="auto">
          <a:xfrm>
            <a:off x="122128" y="761999"/>
            <a:ext cx="4754671" cy="371686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/>
          <a:srcRect l="31571" t="57447" r="29099" b="31155"/>
          <a:stretch>
            <a:fillRect/>
          </a:stretch>
        </p:blipFill>
        <p:spPr bwMode="auto">
          <a:xfrm>
            <a:off x="122128" y="4612520"/>
            <a:ext cx="4864742" cy="88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4"/>
          <a:srcRect l="22238" t="19757" r="19614" b="13374"/>
          <a:stretch>
            <a:fillRect/>
          </a:stretch>
        </p:blipFill>
        <p:spPr bwMode="auto">
          <a:xfrm>
            <a:off x="4986871" y="761999"/>
            <a:ext cx="3818462" cy="23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5"/>
          <a:srcRect l="21651" t="20061" r="19054" b="14703"/>
          <a:stretch>
            <a:fillRect/>
          </a:stretch>
        </p:blipFill>
        <p:spPr bwMode="auto">
          <a:xfrm>
            <a:off x="4944535" y="3312364"/>
            <a:ext cx="3928534" cy="218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Истраживања у реалном такси систему </a:t>
            </a:r>
            <a:r>
              <a:rPr lang="sr-Latn-RS" b="1" dirty="0" smtClean="0"/>
              <a:t>–</a:t>
            </a:r>
            <a:r>
              <a:rPr lang="sr-Cyrl-RS" b="1" dirty="0" smtClean="0"/>
              <a:t> РЕЗУЛТАТИ РАДА</a:t>
            </a:r>
            <a:endParaRPr lang="en-US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2129" y="736602"/>
          <a:ext cx="8886404" cy="5706530"/>
        </p:xfrm>
        <a:graphic>
          <a:graphicData uri="http://schemas.openxmlformats.org/drawingml/2006/table">
            <a:tbl>
              <a:tblPr/>
              <a:tblGrid>
                <a:gridCol w="1415666"/>
                <a:gridCol w="1709744"/>
                <a:gridCol w="1580793"/>
                <a:gridCol w="4180201"/>
              </a:tblGrid>
              <a:tr h="23930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r-Cyrl-C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sr-Cyrl-CS" sz="1200" b="1" baseline="-250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sr-Cyrl-CS" sz="1200">
                          <a:latin typeface="Calibri"/>
                          <a:ea typeface="Calibri"/>
                          <a:cs typeface="Times New Roman"/>
                        </a:rPr>
                        <a:t> - време од прихватања захтева до завршетка вожње </a:t>
                      </a: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(98,17%)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30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sr-Cyrl-CS" sz="1200" b="1" baseline="-250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sr-Cyrl-CS" sz="1200">
                          <a:latin typeface="Calibri"/>
                          <a:ea typeface="Calibri"/>
                          <a:cs typeface="Times New Roman"/>
                        </a:rPr>
                        <a:t> - време од пријема до прихватања захтева </a:t>
                      </a: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(1,83%)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sr-Cyrl-CS" sz="1200" b="1" baseline="-250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sr-Cyrl-CS" sz="1200">
                          <a:latin typeface="Calibri"/>
                          <a:ea typeface="Calibri"/>
                          <a:cs typeface="Times New Roman"/>
                        </a:rPr>
                        <a:t> - време од прихватања захтева 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>
                          <a:latin typeface="Calibri"/>
                          <a:ea typeface="Calibri"/>
                          <a:cs typeface="Times New Roman"/>
                        </a:rPr>
                        <a:t>до почетка вожње 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(23,94%)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sr-Cyrl-CS" sz="1200" b="1" baseline="-250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sr-Cyrl-CS" sz="1200">
                          <a:latin typeface="Calibri"/>
                          <a:ea typeface="Calibri"/>
                          <a:cs typeface="Times New Roman"/>
                        </a:rPr>
                        <a:t> - време вожње 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(74,23%)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39305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r-Cyrl-C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572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r-Cyrl-C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sr-Cyrl-CS" sz="1200" b="1" baseline="-25000"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r>
                        <a:rPr lang="sr-Cyrl-CS" sz="1200">
                          <a:latin typeface="Calibri"/>
                          <a:ea typeface="Calibri"/>
                          <a:cs typeface="Times New Roman"/>
                        </a:rPr>
                        <a:t> - време од прихватања захтева до доласка возила на адресу </a:t>
                      </a: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(17,66%)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sr-Cyrl-CS" sz="1200" b="1" baseline="-25000"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sr-Cyrl-CS" sz="1200">
                          <a:latin typeface="Calibri"/>
                          <a:ea typeface="Calibri"/>
                          <a:cs typeface="Times New Roman"/>
                        </a:rPr>
                        <a:t> - време чекања на адреси </a:t>
                      </a: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(6,28%)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r-Cyrl-C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305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r-Cyrl-C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791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sr-Cyrl-CS" sz="1200" b="1" baseline="-250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sr-Cyrl-CS" sz="1200">
                          <a:latin typeface="Calibri"/>
                          <a:ea typeface="Calibri"/>
                          <a:cs typeface="Times New Roman"/>
                        </a:rPr>
                        <a:t>- време од пријема захтева 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>
                          <a:latin typeface="Calibri"/>
                          <a:ea typeface="Calibri"/>
                          <a:cs typeface="Times New Roman"/>
                        </a:rPr>
                        <a:t>до доласка на адресу 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(19,49%)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r-Cyrl-C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305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r-Cyrl-C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861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sr-Cyrl-CS" sz="1200" b="1" baseline="-25000">
                          <a:latin typeface="Calibri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sr-Cyrl-CS" sz="1200">
                          <a:latin typeface="Calibri"/>
                          <a:ea typeface="Calibri"/>
                          <a:cs typeface="Times New Roman"/>
                        </a:rPr>
                        <a:t>- време од пријема захтева до почетка вожње 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(25,77%)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r-Cyrl-C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305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sr-Cyrl-C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861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sr-Cyrl-CS" sz="1200" b="1" baseline="-25000">
                          <a:latin typeface="Calibri"/>
                          <a:ea typeface="Calibri"/>
                          <a:cs typeface="Times New Roman"/>
                        </a:rPr>
                        <a:t>6 </a:t>
                      </a:r>
                      <a:r>
                        <a:rPr lang="sr-Cyrl-CS" sz="1200">
                          <a:latin typeface="Calibri"/>
                          <a:ea typeface="Calibri"/>
                          <a:cs typeface="Times New Roman"/>
                        </a:rPr>
                        <a:t>- време од пријема захтева до завршетка вожње 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Cyrl-CS" sz="1200" b="1">
                          <a:latin typeface="Calibri"/>
                          <a:ea typeface="Calibri"/>
                          <a:cs typeface="Times New Roman"/>
                        </a:rPr>
                        <a:t>(100%)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930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364" marR="5236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Истраживања у реалном такси систему </a:t>
            </a:r>
            <a:r>
              <a:rPr lang="sr-Latn-RS" b="1" dirty="0" smtClean="0"/>
              <a:t>–</a:t>
            </a:r>
            <a:r>
              <a:rPr lang="sr-Cyrl-RS" b="1" dirty="0" smtClean="0"/>
              <a:t> ТРАНСПОРТНИ ЗАХТЕВИ</a:t>
            </a:r>
            <a:endParaRPr lang="en-US" b="1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60" y="905933"/>
            <a:ext cx="6642739" cy="461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6467" y="736599"/>
            <a:ext cx="2277533" cy="202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6467" y="2768592"/>
            <a:ext cx="2277533" cy="207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6467" y="4849603"/>
            <a:ext cx="2277533" cy="196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Истраживања у реалном такси систему </a:t>
            </a:r>
            <a:r>
              <a:rPr lang="sr-Latn-RS" b="1" dirty="0" smtClean="0"/>
              <a:t>–</a:t>
            </a:r>
            <a:r>
              <a:rPr lang="sr-Cyrl-RS" b="1" dirty="0" smtClean="0"/>
              <a:t> ТРАНСПОРТНИ ЗАХТЕВИ</a:t>
            </a:r>
            <a:endParaRPr lang="en-US" b="1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4" y="751197"/>
            <a:ext cx="9033933" cy="466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Истраживања у реалном такси систему </a:t>
            </a:r>
            <a:r>
              <a:rPr lang="sr-Latn-RS" b="1" dirty="0" smtClean="0"/>
              <a:t>–</a:t>
            </a:r>
            <a:r>
              <a:rPr lang="sr-Cyrl-RS" b="1" dirty="0" smtClean="0"/>
              <a:t> ТРАНСПОРТНИ ЗАХТЕВИ</a:t>
            </a:r>
            <a:endParaRPr lang="en-US" b="1" dirty="0"/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29" y="778121"/>
            <a:ext cx="8852538" cy="467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41352" y="784215"/>
          <a:ext cx="8056550" cy="1402080"/>
        </p:xfrm>
        <a:graphic>
          <a:graphicData uri="http://schemas.openxmlformats.org/drawingml/2006/table">
            <a:tbl>
              <a:tblPr/>
              <a:tblGrid>
                <a:gridCol w="8056550"/>
              </a:tblGrid>
              <a:tr h="8667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6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ВИЗИЈА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такси система у граду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Београду 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треба да буде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базирана на платформи реализације одрживе мобилности становника града Београда, кроз пружање 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стабилн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поуздан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доступн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 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 простору и времену, квалитетн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 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транспортн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 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услуг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под економски најповољнијим и еколошки прихватљивим условима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уз коришћење савремених IoT (Internet of Things) технологија.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1392" y="2348106"/>
          <a:ext cx="8056550" cy="1402080"/>
        </p:xfrm>
        <a:graphic>
          <a:graphicData uri="http://schemas.openxmlformats.org/drawingml/2006/table">
            <a:tbl>
              <a:tblPr/>
              <a:tblGrid>
                <a:gridCol w="8056550"/>
              </a:tblGrid>
              <a:tr h="123329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Latn-CS" sz="16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МИСИЈА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такси система у граду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Београду 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треба да буде усмерена ка стварању услова да систем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буде одржив, рационалан, 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ефикасан, безбедан и сигуран, савремено организован,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еколошки подобан, 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окренут производњи квалитетне транспортне услуге корисницима система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по </a:t>
                      </a:r>
                      <a:r>
                        <a:rPr lang="sr-Latn-C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економски најповољнијим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условима, у циљу постизања одрживости система и равнотеже између транспортне понуде и потражње.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1392" y="3930657"/>
          <a:ext cx="8029576" cy="1682496"/>
        </p:xfrm>
        <a:graphic>
          <a:graphicData uri="http://schemas.openxmlformats.org/drawingml/2006/table">
            <a:tbl>
              <a:tblPr/>
              <a:tblGrid>
                <a:gridCol w="8029576"/>
              </a:tblGrid>
              <a:tr h="12382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ЦИЉНА ФУНКЦИЈА</a:t>
                      </a:r>
                      <a:r>
                        <a:rPr lang="ru-RU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такси система у граду Београду треба да буде усмерена првенствено на реинжењеринг организационо - управљачког модела на стратешком нивоу целине такси система, уз примену савремених информационих технологија, која ће осигурати стабилну производњу захтеваног обима и квалитета транспортне услуге у свим временским пресецима, уз цену која укључује реалне трошкове функционисања уз максимизацију ефикасности, ефективности и еколошке подобности.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ВИЗИЈА, МИСИЈА И ЦИЉНА ФУНКЦИЈА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МЕРОДАВНИ ТРАНСПОРТНИ ЗАХТЕВИ</a:t>
            </a:r>
            <a:endParaRPr lang="en-US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2129" y="745065"/>
          <a:ext cx="8894871" cy="1456265"/>
        </p:xfrm>
        <a:graphic>
          <a:graphicData uri="http://schemas.openxmlformats.org/drawingml/2006/table">
            <a:tbl>
              <a:tblPr/>
              <a:tblGrid>
                <a:gridCol w="3228839"/>
                <a:gridCol w="1889270"/>
                <a:gridCol w="1889270"/>
                <a:gridCol w="1887492"/>
              </a:tblGrid>
              <a:tr h="29125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Итерација/Интензитет захтева по периодима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Интензитет потока захтева </a:t>
                      </a:r>
                      <a:r>
                        <a:rPr lang="sr-Latn-CS" sz="1200" b="1">
                          <a:latin typeface="Calibri"/>
                          <a:ea typeface="Calibri"/>
                          <a:cs typeface="Calibri"/>
                        </a:rPr>
                        <a:t>[захтева/минут]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1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Први период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Други период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Трећи период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912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Нулта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итерација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51,7524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46,9561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21,1951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Прва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итерација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53,9970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51,5529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24,2418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Друга итерација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55,6804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53,7440</a:t>
                      </a:r>
                      <a:endParaRPr lang="en-U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26,1191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2"/>
          <a:srcRect l="22500" t="20494" r="20347" b="10123"/>
          <a:stretch>
            <a:fillRect/>
          </a:stretch>
        </p:blipFill>
        <p:spPr bwMode="auto">
          <a:xfrm>
            <a:off x="1380048" y="2273568"/>
            <a:ext cx="6654804" cy="454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ПРОРАЧУН ПОТРЕБНОГ БРОЈА ВОЗИЛА У ТАКСИ СИСТЕМУ</a:t>
            </a:r>
            <a:endParaRPr lang="en-US" b="1" dirty="0"/>
          </a:p>
        </p:txBody>
      </p:sp>
      <p:pic>
        <p:nvPicPr>
          <p:cNvPr id="6" name="Picture 5" descr="Metodologija proracuna broja vozila - bg TAXI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6667" y="705907"/>
            <a:ext cx="6960777" cy="4882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ПРОРАЧУН ПОТРЕБНОГ БРОЈА ВОЗИЛА У ТАКСИ СИСТЕМУ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2128" y="728133"/>
          <a:ext cx="8844071" cy="2184399"/>
        </p:xfrm>
        <a:graphic>
          <a:graphicData uri="http://schemas.openxmlformats.org/drawingml/2006/table">
            <a:tbl>
              <a:tblPr/>
              <a:tblGrid>
                <a:gridCol w="746440"/>
                <a:gridCol w="4200934"/>
                <a:gridCol w="3896697"/>
              </a:tblGrid>
              <a:tr h="528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Редни број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Вероватноћа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опслуге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– P</a:t>
                      </a:r>
                      <a:r>
                        <a:rPr lang="en-US" sz="1400" b="1" baseline="-25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ops</a:t>
                      </a:r>
                      <a:r>
                        <a:rPr lang="sr-Cyrl-RS" sz="1400" b="1" baseline="-25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(-)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Број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возила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–</a:t>
                      </a:r>
                      <a:r>
                        <a:rPr lang="sr-Cyrl-RS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N</a:t>
                      </a:r>
                      <a:r>
                        <a:rPr lang="sr-Cyrl-RS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(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возила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)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75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P=0,85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6.617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P=0,87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6.773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P=0,90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7.006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P=0,93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7.240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P=0,95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7.396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P=0,98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7.640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129" y="3048001"/>
            <a:ext cx="6143204" cy="369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435982" y="3048000"/>
          <a:ext cx="2530217" cy="3691467"/>
        </p:xfrm>
        <a:graphic>
          <a:graphicData uri="http://schemas.openxmlformats.org/drawingml/2006/table">
            <a:tbl>
              <a:tblPr/>
              <a:tblGrid>
                <a:gridCol w="2530217"/>
              </a:tblGrid>
              <a:tr h="36914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ПРЕПОРУЧЕНИ </a:t>
                      </a:r>
                      <a:r>
                        <a:rPr lang="sr-Latn-C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ПОТРЕБАН БРОЈ ВОЗИЛА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РАДУ </a:t>
                      </a:r>
                      <a:r>
                        <a:rPr lang="sr-Latn-C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 ТАКСИ СИСТЕМУ У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БЕОГРАДУ</a:t>
                      </a:r>
                      <a:r>
                        <a:rPr lang="sr-Latn-C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ЗА ПОСТОЈЕЋИ НИВО ТРАНСПОРТНИХ ЗАХТЕВА</a:t>
                      </a:r>
                      <a:r>
                        <a:rPr lang="sr-Cyrl-R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ВЕРОВАТНОЋУ ОПСЛУГЕ 0,90</a:t>
                      </a:r>
                      <a:r>
                        <a:rPr lang="sr-Latn-C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КАРАКТЕРИСТИКЕ ФУНКЦИОНИСАЊА ИЗНОСИ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7.006 </a:t>
                      </a:r>
                      <a:r>
                        <a:rPr lang="sr-Latn-C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ВОЗИЛА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8309" name="Object 5"/>
          <p:cNvGraphicFramePr>
            <a:graphicFrameLocks noChangeAspect="1"/>
          </p:cNvGraphicFramePr>
          <p:nvPr/>
        </p:nvGraphicFramePr>
        <p:xfrm>
          <a:off x="6689160" y="5439834"/>
          <a:ext cx="2068549" cy="579967"/>
        </p:xfrm>
        <a:graphic>
          <a:graphicData uri="http://schemas.openxmlformats.org/presentationml/2006/ole">
            <p:oleObj spid="_x0000_s98309" name="Equation" r:id="rId4" imgW="1358640" imgH="3808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ПРОЈЕКТОВАЊЕ НОВЕ СТРУКТУРЕ ТАКСИ СИСТЕМА</a:t>
            </a:r>
            <a:endParaRPr lang="en-US" b="1" dirty="0"/>
          </a:p>
        </p:txBody>
      </p:sp>
      <p:pic>
        <p:nvPicPr>
          <p:cNvPr id="6" name="Picture 5" descr="Slika - BIRD MODEL - BG makro.png"/>
          <p:cNvPicPr/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16167" y="-1305965"/>
            <a:ext cx="4672926" cy="8861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6"/>
          <p:cNvSpPr>
            <a:spLocks noChangeArrowheads="1"/>
          </p:cNvSpPr>
          <p:nvPr/>
        </p:nvSpPr>
        <p:spPr bwMode="auto">
          <a:xfrm rot="10800000" flipH="1">
            <a:off x="0" y="99478"/>
            <a:ext cx="7399867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2129" y="159665"/>
            <a:ext cx="5440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</a:rPr>
              <a:t>Предмет и циљ израде пројекта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47531" y="3331635"/>
            <a:ext cx="8726864" cy="190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Cyrl-CS" sz="1600" dirty="0" smtClean="0"/>
              <a:t>Основни циљеви овог студијско-развојног пројекта усмерени су на стварање научно-стручне основе за реинжењеринг структуре, функционисања, организације и управљања системом такси превоза путника у складу са дефинисаном транспортном политиком на нивоу града Београда и реално добијеним транспортним потребама и захтевима корисника система, као и стварање услова да систем постане ефикасан и одржив у свим елементима структуре система.</a:t>
            </a:r>
            <a:endParaRPr lang="en-US" sz="16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6794" y="1240803"/>
            <a:ext cx="87268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sr-Cyrl-CS" sz="1600" b="1" dirty="0" smtClean="0">
                <a:solidFill>
                  <a:srgbClr val="FF0000"/>
                </a:solidFill>
              </a:rPr>
              <a:t>ПОДСИСТЕМ ТАКСИ ПРЕВОЗА ПУТНИКА</a:t>
            </a:r>
            <a:r>
              <a:rPr lang="sr-Cyrl-CS" sz="1600" dirty="0" smtClean="0">
                <a:solidFill>
                  <a:srgbClr val="FF0000"/>
                </a:solidFill>
              </a:rPr>
              <a:t> </a:t>
            </a:r>
            <a:r>
              <a:rPr lang="sr-Cyrl-CS" sz="1600" b="1" dirty="0" smtClean="0">
                <a:solidFill>
                  <a:srgbClr val="FF0000"/>
                </a:solidFill>
              </a:rPr>
              <a:t>(ТАКСИ СИСТЕМ) </a:t>
            </a:r>
            <a:r>
              <a:rPr lang="sr-Cyrl-CS" sz="1600" dirty="0" smtClean="0">
                <a:solidFill>
                  <a:srgbClr val="FF0000"/>
                </a:solidFill>
              </a:rPr>
              <a:t>спада у групу подсистема флексибилног транспорта путника који корисницима пружа целодневну </a:t>
            </a:r>
            <a:r>
              <a:rPr lang="sr-Cyrl-CS" sz="1600" b="1" dirty="0" smtClean="0">
                <a:solidFill>
                  <a:srgbClr val="FF0000"/>
                </a:solidFill>
              </a:rPr>
              <a:t>јавну услугу</a:t>
            </a:r>
            <a:r>
              <a:rPr lang="sr-Cyrl-CS" sz="1600" dirty="0" smtClean="0">
                <a:solidFill>
                  <a:srgbClr val="FF0000"/>
                </a:solidFill>
              </a:rPr>
              <a:t> возилима одговарајућег капацитета на кратким релацијама према захтевима корисника по унапред дефинисаним и познатим условима. 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6794" y="829697"/>
            <a:ext cx="8726864" cy="42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sr-Cyrl-CS" sz="1600" b="1" dirty="0" smtClean="0">
                <a:solidFill>
                  <a:srgbClr val="0070C0"/>
                </a:solidFill>
              </a:rPr>
              <a:t>ПРЕДМЕТ ИЗРАДЕ ПРОЈЕКТА</a:t>
            </a:r>
            <a:endParaRPr lang="en-US" sz="1600" dirty="0" smtClean="0">
              <a:solidFill>
                <a:srgbClr val="0070C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2920" y="2842663"/>
            <a:ext cx="87268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sr-Cyrl-CS" sz="1600" b="1" dirty="0" smtClean="0">
                <a:solidFill>
                  <a:srgbClr val="0070C0"/>
                </a:solidFill>
              </a:rPr>
              <a:t>ЦИЉ ИЗРАДЕ ПРОЈЕКТА</a:t>
            </a:r>
            <a:endParaRPr lang="en-US" sz="1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3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ПРОЈЕКТОВАЊЕ НОВЕ СТРУКТУРЕ ТАКСИ СИСТЕМА</a:t>
            </a:r>
            <a:endParaRPr lang="en-US" b="1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/>
          <a:srcRect l="22986" t="25926" r="20347" b="13333"/>
          <a:stretch>
            <a:fillRect/>
          </a:stretch>
        </p:blipFill>
        <p:spPr bwMode="auto">
          <a:xfrm>
            <a:off x="711203" y="770464"/>
            <a:ext cx="770921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ПРОЈЕКТОВАЊЕ НОВЕ СТРУКТУРЕ ТАКСИ СИСТЕМА</a:t>
            </a:r>
            <a:endParaRPr lang="en-US" b="1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 l="23125" t="28519" r="19722" b="15679"/>
          <a:stretch>
            <a:fillRect/>
          </a:stretch>
        </p:blipFill>
        <p:spPr bwMode="auto">
          <a:xfrm>
            <a:off x="745067" y="804333"/>
            <a:ext cx="7970113" cy="437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ПРОЈЕКТОВАЊЕ НОВЕ СТРУКТУРЕ ТАКСИ СИСТЕМА</a:t>
            </a:r>
            <a:endParaRPr lang="en-US" b="1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 l="24514" t="22099" r="21389" b="10247"/>
          <a:stretch>
            <a:fillRect/>
          </a:stretch>
        </p:blipFill>
        <p:spPr bwMode="auto">
          <a:xfrm>
            <a:off x="1354666" y="745066"/>
            <a:ext cx="6595534" cy="463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ПРОЈЕКТОВАЊЕ НОВЕ СТРУКТУРЕ ТАКСИ СИСТЕМА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083721" y="764728"/>
            <a:ext cx="7027347" cy="4806342"/>
            <a:chOff x="1083721" y="764728"/>
            <a:chExt cx="7027347" cy="4806342"/>
          </a:xfrm>
        </p:grpSpPr>
        <p:pic>
          <p:nvPicPr>
            <p:cNvPr id="107522" name="Picture 2"/>
            <p:cNvPicPr>
              <a:picLocks noChangeAspect="1" noChangeArrowheads="1"/>
            </p:cNvPicPr>
            <p:nvPr/>
          </p:nvPicPr>
          <p:blipFill>
            <a:blip r:embed="rId2"/>
            <a:srcRect l="24514" t="22099" r="21389" b="65308"/>
            <a:stretch>
              <a:fillRect/>
            </a:stretch>
          </p:blipFill>
          <p:spPr bwMode="auto">
            <a:xfrm>
              <a:off x="1083721" y="764728"/>
              <a:ext cx="7027347" cy="920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8546" name="Picture 2"/>
            <p:cNvPicPr>
              <a:picLocks noChangeAspect="1" noChangeArrowheads="1"/>
            </p:cNvPicPr>
            <p:nvPr/>
          </p:nvPicPr>
          <p:blipFill>
            <a:blip r:embed="rId3"/>
            <a:srcRect l="22917" t="35926" r="20625" b="7407"/>
            <a:stretch>
              <a:fillRect/>
            </a:stretch>
          </p:blipFill>
          <p:spPr bwMode="auto">
            <a:xfrm>
              <a:off x="1185333" y="1684870"/>
              <a:ext cx="68834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МОНИТОРИНГ И КОНТРОЛА</a:t>
            </a:r>
            <a:r>
              <a:rPr lang="sr-Latn-RS" b="1" dirty="0" smtClean="0">
                <a:solidFill>
                  <a:schemeClr val="bg1"/>
                </a:solidFill>
              </a:rPr>
              <a:t> – </a:t>
            </a:r>
            <a:r>
              <a:rPr lang="sr-Cyrl-RS" b="1" dirty="0" smtClean="0"/>
              <a:t>ДИЈАГНОСТИЧКО ИСПИТИВАЊЕ</a:t>
            </a:r>
            <a:endParaRPr lang="en-US" b="1" dirty="0"/>
          </a:p>
        </p:txBody>
      </p:sp>
      <p:pic>
        <p:nvPicPr>
          <p:cNvPr id="4" name="Picture 3" descr="Metodologija dijagnostickog ispitivanja - BG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247" y="626793"/>
            <a:ext cx="7444219" cy="4842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МОНИТОРИНГ И КОНТРОЛА </a:t>
            </a:r>
            <a:r>
              <a:rPr lang="sr-Cyrl-RS" b="1" dirty="0" smtClean="0"/>
              <a:t>– </a:t>
            </a:r>
            <a:r>
              <a:rPr lang="sr-Latn-RS" b="1" dirty="0" smtClean="0"/>
              <a:t>REAL TIME</a:t>
            </a:r>
            <a:endParaRPr lang="en-US" b="1" dirty="0"/>
          </a:p>
        </p:txBody>
      </p:sp>
      <p:pic>
        <p:nvPicPr>
          <p:cNvPr id="6" name="Picture 5" descr="Sistem za monitoring i rezervaciju usluga sema taksi BGD novocd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272" y="1144178"/>
            <a:ext cx="7038128" cy="461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20562" y="722864"/>
            <a:ext cx="3466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rgbClr val="FF0000"/>
                </a:solidFill>
              </a:rPr>
              <a:t>ХИЈЕРАРХИЈСКА СТРУКТУРА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МОНИТОРИНГ И КОНТРОЛА – </a:t>
            </a:r>
            <a:r>
              <a:rPr lang="sr-Latn-RS" b="1" dirty="0" smtClean="0"/>
              <a:t>REAL TIME</a:t>
            </a:r>
            <a:endParaRPr lang="en-US" b="1" dirty="0"/>
          </a:p>
        </p:txBody>
      </p:sp>
      <p:pic>
        <p:nvPicPr>
          <p:cNvPr id="5" name="Picture 4" descr="monitoring TX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684" y="1443672"/>
            <a:ext cx="7386850" cy="38141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2684" y="832935"/>
            <a:ext cx="3466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rgbClr val="FF0000"/>
                </a:solidFill>
              </a:rPr>
              <a:t>АРХИТЕКТУРА СИСТЕМА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РЕИНЖЕЊЕРИНГ МРЕЖЕ СТАЈАЛИШТА</a:t>
            </a:r>
            <a:endParaRPr lang="en-US" b="1" dirty="0"/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/>
          <a:srcRect l="47778" t="15926" r="27014" b="12222"/>
          <a:stretch>
            <a:fillRect/>
          </a:stretch>
        </p:blipFill>
        <p:spPr bwMode="auto">
          <a:xfrm>
            <a:off x="5257808" y="677329"/>
            <a:ext cx="3843865" cy="616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/>
          <p:nvPr/>
        </p:nvPicPr>
        <p:blipFill>
          <a:blip r:embed="rId3"/>
          <a:srcRect l="55138" t="28571" r="9118" b="10942"/>
          <a:stretch>
            <a:fillRect/>
          </a:stretch>
        </p:blipFill>
        <p:spPr bwMode="auto">
          <a:xfrm>
            <a:off x="122128" y="778933"/>
            <a:ext cx="5135680" cy="506306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2129" y="1627292"/>
            <a:ext cx="8590069" cy="342243"/>
            <a:chOff x="360368" y="7171988"/>
            <a:chExt cx="6135687" cy="19304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60368" y="7171988"/>
              <a:ext cx="6135624" cy="0"/>
            </a:xfrm>
            <a:prstGeom prst="line">
              <a:avLst/>
            </a:prstGeom>
            <a:ln w="9525">
              <a:solidFill>
                <a:srgbClr val="470A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60368" y="7365028"/>
              <a:ext cx="6135624" cy="0"/>
            </a:xfrm>
            <a:prstGeom prst="line">
              <a:avLst/>
            </a:prstGeom>
            <a:ln w="9525">
              <a:solidFill>
                <a:srgbClr val="470A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60368" y="7176008"/>
              <a:ext cx="6135687" cy="1890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sr-Cyrl-RS" sz="1200" b="1" dirty="0" smtClean="0">
                  <a:solidFill>
                    <a:srgbClr val="FF0000"/>
                  </a:solidFill>
                </a:rPr>
                <a:t>УНИВЕРЗИТЕТ У БЕОГРАДУ – САОБРАЋАЈНИ ФАКУЛТЕТ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22020" y="3523825"/>
            <a:ext cx="7200899" cy="342312"/>
            <a:chOff x="360368" y="7171988"/>
            <a:chExt cx="6135687" cy="19304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60368" y="7171988"/>
              <a:ext cx="6135624" cy="0"/>
            </a:xfrm>
            <a:prstGeom prst="line">
              <a:avLst/>
            </a:prstGeom>
            <a:ln w="9525">
              <a:solidFill>
                <a:srgbClr val="470A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60368" y="7365028"/>
              <a:ext cx="6135624" cy="0"/>
            </a:xfrm>
            <a:prstGeom prst="line">
              <a:avLst/>
            </a:prstGeom>
            <a:ln w="9525">
              <a:solidFill>
                <a:srgbClr val="470A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60368" y="7176008"/>
              <a:ext cx="6135687" cy="1890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sr-Cyrl-RS" sz="1200" b="1" dirty="0" smtClean="0">
                  <a:solidFill>
                    <a:srgbClr val="FF0000"/>
                  </a:solidFill>
                </a:rPr>
                <a:t>Оперативни менаџер пројекта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7338789"/>
              </p:ext>
            </p:extLst>
          </p:nvPr>
        </p:nvGraphicFramePr>
        <p:xfrm>
          <a:off x="3640124" y="4085212"/>
          <a:ext cx="1796995" cy="1326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995"/>
              </a:tblGrid>
              <a:tr h="1487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100" b="1" noProof="0" dirty="0" smtClean="0">
                          <a:solidFill>
                            <a:srgbClr val="00338D"/>
                          </a:solidFill>
                          <a:latin typeface="+mn-lt"/>
                          <a:cs typeface="Arial" pitchFamily="34" charset="0"/>
                        </a:rPr>
                        <a:t>Асис. Андреа НАЂ</a:t>
                      </a:r>
                      <a:endParaRPr lang="en-GB" sz="1100" b="1" noProof="0" dirty="0" smtClean="0">
                        <a:solidFill>
                          <a:srgbClr val="00338D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305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00" b="1" noProof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316403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</a:tabLst>
                        <a:defRPr/>
                      </a:pPr>
                      <a:r>
                        <a:rPr lang="en-GB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	+ </a:t>
                      </a:r>
                      <a:r>
                        <a:rPr lang="en-GB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381 11 </a:t>
                      </a:r>
                      <a:r>
                        <a:rPr lang="sr-Latn-R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3091 368</a:t>
                      </a:r>
                      <a:r>
                        <a:rPr lang="en-GB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/>
                      </a:r>
                      <a:br>
                        <a:rPr lang="en-GB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</a:br>
                      <a:r>
                        <a:rPr lang="en-GB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	+38</a:t>
                      </a:r>
                      <a:r>
                        <a:rPr lang="sr-Latn-RS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en-GB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sr-Latn-RS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65</a:t>
                      </a:r>
                      <a:r>
                        <a:rPr lang="en-GB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sr-Latn-RS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200 5790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</a:tabLst>
                        <a:defRPr/>
                      </a:pPr>
                      <a:endParaRPr lang="en-GB" sz="1100" b="0" u="none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  <a:tr h="3506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sr-Latn-RS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andrea</a:t>
                      </a:r>
                      <a:r>
                        <a:rPr lang="en-US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@</a:t>
                      </a:r>
                      <a:r>
                        <a:rPr lang="sr-Latn-RS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sf.bg.ac.rs</a:t>
                      </a:r>
                      <a:r>
                        <a:rPr lang="en-US" sz="1100" b="0" u="none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</a:t>
                      </a:r>
                      <a:endParaRPr lang="en-US" sz="1100" b="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7338789"/>
              </p:ext>
            </p:extLst>
          </p:nvPr>
        </p:nvGraphicFramePr>
        <p:xfrm>
          <a:off x="270931" y="2150772"/>
          <a:ext cx="8441268" cy="1221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317"/>
                <a:gridCol w="2110317"/>
                <a:gridCol w="2110317"/>
                <a:gridCol w="2110317"/>
              </a:tblGrid>
              <a:tr h="148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100" b="1" noProof="0" dirty="0" smtClean="0">
                          <a:solidFill>
                            <a:srgbClr val="00338D"/>
                          </a:solidFill>
                          <a:latin typeface="+mn-lt"/>
                          <a:cs typeface="Arial" pitchFamily="34" charset="0"/>
                        </a:rPr>
                        <a:t>Проф. др Славен ТИЦА</a:t>
                      </a:r>
                      <a:endParaRPr lang="en-GB" sz="1100" b="1" noProof="0" dirty="0" smtClean="0">
                        <a:solidFill>
                          <a:srgbClr val="00338D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100" b="1" noProof="0" dirty="0" smtClean="0">
                          <a:solidFill>
                            <a:srgbClr val="00338D"/>
                          </a:solidFill>
                          <a:latin typeface="+mn-lt"/>
                          <a:cs typeface="Arial" pitchFamily="34" charset="0"/>
                        </a:rPr>
                        <a:t>Доц. др Предраг ЖИВАНОВИЋ</a:t>
                      </a:r>
                      <a:endParaRPr lang="en-GB" sz="1100" b="1" noProof="0" dirty="0" smtClean="0">
                        <a:solidFill>
                          <a:srgbClr val="00338D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100" b="1" noProof="0" dirty="0" smtClean="0">
                          <a:solidFill>
                            <a:srgbClr val="00338D"/>
                          </a:solidFill>
                          <a:latin typeface="+mn-lt"/>
                          <a:cs typeface="Arial" pitchFamily="34" charset="0"/>
                        </a:rPr>
                        <a:t>Доц. др Станко БАЈЧЕТИЋ</a:t>
                      </a:r>
                      <a:endParaRPr lang="en-GB" sz="1100" b="1" noProof="0" dirty="0" smtClean="0">
                        <a:solidFill>
                          <a:srgbClr val="00338D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100" b="1" noProof="0" dirty="0" smtClean="0">
                          <a:solidFill>
                            <a:srgbClr val="00338D"/>
                          </a:solidFill>
                          <a:latin typeface="+mn-lt"/>
                          <a:cs typeface="Arial" pitchFamily="34" charset="0"/>
                        </a:rPr>
                        <a:t>Проф. др</a:t>
                      </a:r>
                      <a:r>
                        <a:rPr lang="sr-Cyrl-RS" sz="1100" b="1" baseline="0" noProof="0" dirty="0" smtClean="0">
                          <a:solidFill>
                            <a:srgbClr val="00338D"/>
                          </a:solidFill>
                          <a:latin typeface="+mn-lt"/>
                          <a:cs typeface="Arial" pitchFamily="34" charset="0"/>
                        </a:rPr>
                        <a:t> Бранко МИЛОВАНОВИЋ</a:t>
                      </a:r>
                      <a:endParaRPr lang="en-GB" sz="1100" b="1" noProof="0" dirty="0" smtClean="0">
                        <a:solidFill>
                          <a:srgbClr val="00338D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1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noProof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noProof="0" dirty="0" smtClean="0"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noProof="0" dirty="0" smtClean="0"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noProof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40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</a:tabLst>
                        <a:defRPr/>
                      </a:pPr>
                      <a:r>
                        <a:rPr lang="en-GB" sz="1100" b="0" kern="1200" noProof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T	+381 11 </a:t>
                      </a:r>
                      <a:r>
                        <a:rPr lang="sr-Latn-RS" sz="1100" b="0" kern="1200" noProof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3091 384</a:t>
                      </a:r>
                      <a:r>
                        <a:rPr lang="en-GB" sz="1100" b="0" kern="1200" noProof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/>
                      </a:r>
                      <a:br>
                        <a:rPr lang="en-GB" sz="1100" b="0" kern="1200" noProof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</a:br>
                      <a:r>
                        <a:rPr lang="en-GB" sz="1100" b="0" kern="1200" noProof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M	+381 6</a:t>
                      </a:r>
                      <a:r>
                        <a:rPr lang="sr-Latn-RS" sz="1100" b="0" kern="1200" noProof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lang="sr-Latn-RS" sz="1100" b="0" kern="1200" baseline="0" noProof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880 2000</a:t>
                      </a:r>
                      <a:endParaRPr lang="en-GB" sz="1100" b="0" kern="1200" noProof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</a:tabLst>
                        <a:defRPr/>
                      </a:pPr>
                      <a:r>
                        <a:rPr lang="en-GB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T	+381 11 </a:t>
                      </a:r>
                      <a:r>
                        <a:rPr lang="sr-Latn-R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3091 226</a:t>
                      </a:r>
                      <a:endParaRPr lang="en-GB" sz="1100" b="0" baseline="0" noProof="0" dirty="0" smtClean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</a:tabLst>
                        <a:defRPr/>
                      </a:pPr>
                      <a:r>
                        <a:rPr lang="en-GB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M	+381 </a:t>
                      </a:r>
                      <a:r>
                        <a:rPr lang="sr-Latn-R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63 72 4</a:t>
                      </a:r>
                      <a:r>
                        <a:rPr lang="sr-Latn-RS" sz="1100" b="0" baseline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2 263</a:t>
                      </a:r>
                      <a:endParaRPr lang="en-GB" sz="1100" b="0" noProof="0" dirty="0" smtClean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84162" marT="0" marB="420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</a:tabLst>
                        <a:defRPr/>
                      </a:pPr>
                      <a:r>
                        <a:rPr lang="en-GB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T	+381 11 </a:t>
                      </a:r>
                      <a:r>
                        <a:rPr lang="sr-Latn-R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3091</a:t>
                      </a:r>
                      <a:r>
                        <a:rPr lang="sr-Latn-RS" sz="1100" b="0" baseline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 346</a:t>
                      </a:r>
                      <a:endParaRPr lang="en-GB" sz="1100" b="0" baseline="0" noProof="0" dirty="0" smtClean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</a:tabLst>
                        <a:defRPr/>
                      </a:pPr>
                      <a:r>
                        <a:rPr lang="en-GB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M	+381 6</a:t>
                      </a:r>
                      <a:r>
                        <a:rPr lang="sr-Latn-R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5</a:t>
                      </a:r>
                      <a:r>
                        <a:rPr lang="sr-Latn-RS" sz="1100" b="0" baseline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 30 20 600</a:t>
                      </a:r>
                      <a:endParaRPr lang="en-GB" sz="1100" b="0" noProof="0" dirty="0" smtClean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84162" marT="0" marB="420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</a:tabLst>
                        <a:defRPr/>
                      </a:pPr>
                      <a:r>
                        <a:rPr lang="en-GB" sz="1100" b="0" u="none" noProof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T	+381 11 </a:t>
                      </a:r>
                      <a:r>
                        <a:rPr lang="sr-Latn-RS" sz="1100" b="0" u="none" noProof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3091 368</a:t>
                      </a:r>
                      <a:endParaRPr lang="en-GB" sz="1100" b="0" u="none" baseline="0" noProof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</a:tabLst>
                        <a:defRPr/>
                      </a:pPr>
                      <a:r>
                        <a:rPr lang="en-GB" sz="1100" b="0" u="none" noProof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	+381 6</a:t>
                      </a:r>
                      <a:r>
                        <a:rPr lang="sr-Latn-RS" sz="1100" b="0" u="none" noProof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  <a:r>
                        <a:rPr lang="sr-Latn-RS" sz="1100" b="0" u="none" baseline="0" noProof="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  123 67 08</a:t>
                      </a:r>
                      <a:endParaRPr lang="en-GB" sz="1100" b="0" u="none" noProof="0" dirty="0" smtClean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84162" marT="0" marB="420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3575">
                <a:tc>
                  <a:txBody>
                    <a:bodyPr/>
                    <a:lstStyle/>
                    <a:p>
                      <a:endParaRPr lang="sr-Latn-RS" sz="1100" b="0" noProof="0" dirty="0" smtClean="0">
                        <a:solidFill>
                          <a:srgbClr val="0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51">
                <a:tc>
                  <a:txBody>
                    <a:bodyPr/>
                    <a:lstStyle/>
                    <a:p>
                      <a:r>
                        <a:rPr lang="sr-Latn-R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slaven.tica</a:t>
                      </a:r>
                      <a:r>
                        <a:rPr lang="en-U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@</a:t>
                      </a:r>
                      <a:r>
                        <a:rPr lang="en-US" sz="1100" b="0" noProof="0" dirty="0" err="1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sf.bg.ac.rs</a:t>
                      </a:r>
                      <a:r>
                        <a:rPr lang="sr-Latn-R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p.zivanovic@sf.bg.ac.rs</a:t>
                      </a:r>
                      <a:endParaRPr lang="en-US" sz="1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s</a:t>
                      </a:r>
                      <a:r>
                        <a:rPr lang="en-U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.bajcetic@sf.bg.ac.rs</a:t>
                      </a:r>
                      <a:endParaRPr lang="en-US" sz="1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r-Latn-R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b.milovanovic</a:t>
                      </a:r>
                      <a:r>
                        <a:rPr lang="en-US" sz="1100" b="0" noProof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@</a:t>
                      </a:r>
                      <a:r>
                        <a:rPr lang="en-US" sz="1100" b="0" noProof="0" dirty="0" err="1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sf.bg.ac.rs</a:t>
                      </a:r>
                      <a:endParaRPr lang="en-US" sz="1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КОНТАКТИ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7433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49791" y="1040198"/>
            <a:ext cx="8726864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71463" lvl="0" indent="-271463" algn="just">
              <a:buFont typeface="Arial" pitchFamily="34" charset="0"/>
              <a:buChar char="•"/>
            </a:pPr>
            <a:r>
              <a:rPr lang="sr-Cyrl-CS" sz="1600" dirty="0" smtClean="0"/>
              <a:t>Анализа постојећег стања система, по свим елементима структуре, функционисања, организације и управљања;</a:t>
            </a:r>
          </a:p>
          <a:p>
            <a:pPr marL="271463" lvl="0" indent="-271463" algn="just">
              <a:buFont typeface="Arial" pitchFamily="34" charset="0"/>
              <a:buChar char="•"/>
            </a:pPr>
            <a:endParaRPr lang="en-US" sz="500" dirty="0" smtClean="0"/>
          </a:p>
          <a:p>
            <a:pPr marL="271463" lvl="0" indent="-271463" algn="just">
              <a:buFont typeface="Arial" pitchFamily="34" charset="0"/>
              <a:buChar char="•"/>
            </a:pPr>
            <a:r>
              <a:rPr lang="sr-Cyrl-CS" sz="1600" dirty="0" smtClean="0"/>
              <a:t>Утврђивање тренутних снага и слабости, прилика и претњи систему (SWOT анализа постојећег система);</a:t>
            </a:r>
          </a:p>
          <a:p>
            <a:pPr marL="271463" lvl="0" indent="-271463" algn="just">
              <a:buFont typeface="Arial" pitchFamily="34" charset="0"/>
              <a:buChar char="•"/>
            </a:pPr>
            <a:endParaRPr lang="en-US" sz="500" dirty="0" smtClean="0"/>
          </a:p>
          <a:p>
            <a:pPr marL="271463" lvl="0" indent="-271463" algn="just">
              <a:buFont typeface="Arial" pitchFamily="34" charset="0"/>
              <a:buChar char="•"/>
            </a:pPr>
            <a:r>
              <a:rPr lang="sr-Cyrl-CS" sz="1600" dirty="0" smtClean="0"/>
              <a:t>Дефинисање поуздане информационе основе из постојећег такси система кроз спровођење системских истраживања карактеристика корисника система и карактеристика захтева и вожњи у систему, која служи као основни улаз за све активности у процесу реинжењеринга и пројектовања;</a:t>
            </a:r>
          </a:p>
          <a:p>
            <a:pPr marL="271463" lvl="0" indent="-271463" algn="just">
              <a:buFont typeface="Arial" pitchFamily="34" charset="0"/>
              <a:buChar char="•"/>
            </a:pPr>
            <a:endParaRPr lang="en-US" sz="500" dirty="0" smtClean="0"/>
          </a:p>
          <a:p>
            <a:pPr marL="271463" lvl="0" indent="-271463" algn="just">
              <a:buFont typeface="Arial" pitchFamily="34" charset="0"/>
              <a:buChar char="•"/>
            </a:pPr>
            <a:r>
              <a:rPr lang="sr-Cyrl-CS" sz="1600" dirty="0" smtClean="0"/>
              <a:t>Пројектовање нове структуре и основних елемената функционисања такси система у Београду на бази реалних података из система и реалних потреба становника града Београда;</a:t>
            </a:r>
          </a:p>
          <a:p>
            <a:pPr marL="271463" lvl="0" indent="-271463" algn="just">
              <a:buFont typeface="Arial" pitchFamily="34" charset="0"/>
              <a:buChar char="•"/>
            </a:pPr>
            <a:endParaRPr lang="en-US" sz="500" dirty="0" smtClean="0"/>
          </a:p>
          <a:p>
            <a:pPr marL="271463" lvl="0" indent="-271463" algn="just">
              <a:buFont typeface="Arial" pitchFamily="34" charset="0"/>
              <a:buChar char="•"/>
            </a:pPr>
            <a:r>
              <a:rPr lang="sr-Cyrl-CS" sz="1600" dirty="0" smtClean="0"/>
              <a:t>Реинжењеринг постојеће мреже такси стајалишта на урбаном делу града Београда;</a:t>
            </a:r>
          </a:p>
          <a:p>
            <a:pPr marL="271463" lvl="0" indent="-271463" algn="just">
              <a:buFont typeface="Arial" pitchFamily="34" charset="0"/>
              <a:buChar char="•"/>
            </a:pPr>
            <a:endParaRPr lang="en-US" sz="500" dirty="0" smtClean="0"/>
          </a:p>
          <a:p>
            <a:pPr marL="271463" lvl="0" indent="-271463" algn="just">
              <a:buFont typeface="Arial" pitchFamily="34" charset="0"/>
              <a:buChar char="•"/>
            </a:pPr>
            <a:r>
              <a:rPr lang="sr-Cyrl-CS" sz="1600" dirty="0" smtClean="0"/>
              <a:t>Дефинисање предлога новог модела организације и управљања такси системом у Београду;</a:t>
            </a:r>
          </a:p>
          <a:p>
            <a:pPr marL="271463" lvl="0" indent="-271463" algn="just">
              <a:buFont typeface="Arial" pitchFamily="34" charset="0"/>
              <a:buChar char="•"/>
            </a:pPr>
            <a:endParaRPr lang="en-US" sz="500" dirty="0" smtClean="0"/>
          </a:p>
          <a:p>
            <a:pPr marL="271463" lvl="0" indent="-271463" algn="just">
              <a:buFont typeface="Arial" pitchFamily="34" charset="0"/>
              <a:buChar char="•"/>
            </a:pPr>
            <a:r>
              <a:rPr lang="sr-Cyrl-CS" sz="1600" dirty="0" smtClean="0"/>
              <a:t>Дефинисање технолошког процеса система мониторинга и контроле функционисања система;</a:t>
            </a:r>
          </a:p>
          <a:p>
            <a:pPr marL="271463" lvl="0" indent="-271463" algn="just">
              <a:buFont typeface="Arial" pitchFamily="34" charset="0"/>
              <a:buChar char="•"/>
            </a:pPr>
            <a:endParaRPr lang="en-US" sz="500" dirty="0" smtClean="0"/>
          </a:p>
          <a:p>
            <a:pPr marL="271463" lvl="0" indent="-271463" algn="just">
              <a:buFont typeface="Arial" pitchFamily="34" charset="0"/>
              <a:buChar char="•"/>
            </a:pPr>
            <a:r>
              <a:rPr lang="sr-Cyrl-CS" sz="1600" dirty="0" smtClean="0"/>
              <a:t>Дефинисање предлога измена и допуна регулаторних аката за имплементацију новог система.</a:t>
            </a:r>
            <a:endParaRPr lang="en-US" sz="1600" dirty="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 rot="10800000" flipH="1">
            <a:off x="0" y="99478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2129" y="159665"/>
            <a:ext cx="3442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</a:rPr>
              <a:t>Задаци израде пројекта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3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89471" y="2387624"/>
          <a:ext cx="5029834" cy="3642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11"/>
          <p:cNvSpPr/>
          <p:nvPr/>
        </p:nvSpPr>
        <p:spPr>
          <a:xfrm>
            <a:off x="2493496" y="2911559"/>
            <a:ext cx="1150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100" b="1" dirty="0" smtClean="0">
                <a:solidFill>
                  <a:srgbClr val="FF0000"/>
                </a:solidFill>
              </a:rPr>
              <a:t>ПОСТОЈЕЋИ</a:t>
            </a:r>
            <a:endParaRPr lang="sr-Latn-RS" sz="1100" b="1" dirty="0" smtClean="0">
              <a:solidFill>
                <a:srgbClr val="FF0000"/>
              </a:solidFill>
            </a:endParaRPr>
          </a:p>
          <a:p>
            <a:pPr algn="ctr"/>
            <a:endParaRPr lang="sr-Latn-RS" sz="1200" b="1" dirty="0" smtClean="0">
              <a:solidFill>
                <a:srgbClr val="FF0000"/>
              </a:solidFill>
            </a:endParaRPr>
          </a:p>
          <a:p>
            <a:pPr algn="ctr"/>
            <a:endParaRPr lang="sr-Latn-RS" sz="1200" b="1" dirty="0" smtClean="0">
              <a:solidFill>
                <a:srgbClr val="FF0000"/>
              </a:solidFill>
            </a:endParaRPr>
          </a:p>
          <a:p>
            <a:pPr algn="ctr"/>
            <a:r>
              <a:rPr lang="sr-Cyrl-RS" sz="1100" b="1" dirty="0" smtClean="0">
                <a:solidFill>
                  <a:srgbClr val="FF0000"/>
                </a:solidFill>
              </a:rPr>
              <a:t>ОПЕРАТОРИ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4" name="Picture 13" descr="08-hro-hteo-da-siluje.jpg"/>
          <p:cNvPicPr>
            <a:picLocks noChangeAspect="1"/>
          </p:cNvPicPr>
          <p:nvPr/>
        </p:nvPicPr>
        <p:blipFill>
          <a:blip r:embed="rId7"/>
          <a:srcRect l="7011" t="8458" r="4797" b="12602"/>
          <a:stretch>
            <a:fillRect/>
          </a:stretch>
        </p:blipFill>
        <p:spPr>
          <a:xfrm>
            <a:off x="2633285" y="3156098"/>
            <a:ext cx="842143" cy="299089"/>
          </a:xfrm>
          <a:prstGeom prst="rect">
            <a:avLst/>
          </a:prstGeom>
        </p:spPr>
      </p:pic>
      <p:pic>
        <p:nvPicPr>
          <p:cNvPr id="20" name="Picture 19" descr="Crane-PNG-Clipart.png"/>
          <p:cNvPicPr>
            <a:picLocks noChangeAspect="1"/>
          </p:cNvPicPr>
          <p:nvPr/>
        </p:nvPicPr>
        <p:blipFill>
          <a:blip r:embed="rId8"/>
          <a:srcRect l="15425" t="28824" r="10429"/>
          <a:stretch>
            <a:fillRect/>
          </a:stretch>
        </p:blipFill>
        <p:spPr>
          <a:xfrm>
            <a:off x="186273" y="775603"/>
            <a:ext cx="6764868" cy="5865288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103547" y="3286205"/>
            <a:ext cx="1942981" cy="91325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078146" y="3370875"/>
            <a:ext cx="2079715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sr-Cyrl-RS" sz="1400" b="1" dirty="0" smtClean="0">
                <a:solidFill>
                  <a:srgbClr val="FF0000"/>
                </a:solidFill>
              </a:rPr>
              <a:t>ТАКСИ СИСТЕМ </a:t>
            </a:r>
            <a:endParaRPr lang="sr-Latn-RS" sz="1400" b="1" dirty="0" smtClean="0">
              <a:solidFill>
                <a:srgbClr val="FF0000"/>
              </a:solidFill>
            </a:endParaRPr>
          </a:p>
          <a:p>
            <a:pPr algn="ctr"/>
            <a:r>
              <a:rPr lang="sr-Cyrl-RS" sz="1400" b="1" dirty="0" smtClean="0">
                <a:solidFill>
                  <a:srgbClr val="FF0000"/>
                </a:solidFill>
              </a:rPr>
              <a:t>ПО</a:t>
            </a:r>
            <a:r>
              <a:rPr lang="sr-Latn-RS" sz="1400" b="1" dirty="0" smtClean="0">
                <a:solidFill>
                  <a:srgbClr val="FF0000"/>
                </a:solidFill>
              </a:rPr>
              <a:t> </a:t>
            </a:r>
            <a:r>
              <a:rPr lang="sr-Cyrl-RS" sz="1400" b="1" dirty="0" smtClean="0">
                <a:solidFill>
                  <a:srgbClr val="FF0000"/>
                </a:solidFill>
              </a:rPr>
              <a:t>МЕРИ </a:t>
            </a:r>
            <a:endParaRPr lang="sr-Latn-RS" sz="1400" b="1" dirty="0" smtClean="0">
              <a:solidFill>
                <a:srgbClr val="FF0000"/>
              </a:solidFill>
            </a:endParaRPr>
          </a:p>
          <a:p>
            <a:pPr algn="ctr"/>
            <a:r>
              <a:rPr lang="sr-Cyrl-RS" sz="1400" b="1" dirty="0" smtClean="0">
                <a:solidFill>
                  <a:srgbClr val="FF0000"/>
                </a:solidFill>
              </a:rPr>
              <a:t>ГРАДА БЕОГРАДА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5" name="Picture 14" descr="Grb grada Beograda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5400" y="3903156"/>
            <a:ext cx="635295" cy="756000"/>
          </a:xfrm>
          <a:prstGeom prst="rect">
            <a:avLst/>
          </a:prstGeom>
        </p:spPr>
      </p:pic>
      <p:sp>
        <p:nvSpPr>
          <p:cNvPr id="16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2130" y="159665"/>
            <a:ext cx="40688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</a:rPr>
              <a:t>Интероперабилни приступ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Logo SF.t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5003" y="4464837"/>
            <a:ext cx="1092200" cy="1066711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>
            <a:off x="5833538" y="3489413"/>
            <a:ext cx="956733" cy="57372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3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2130" y="159665"/>
            <a:ext cx="5618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</a:rPr>
              <a:t>Методологија и ток израде пројекта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Metodologija i tok izrade projekta - BEOGRAD TAXI - Cirilic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485" y="702730"/>
            <a:ext cx="7887600" cy="467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433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299" y="753534"/>
            <a:ext cx="8915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lvl="2" indent="-342900" algn="just">
              <a:buFont typeface="Arial" charset="0"/>
              <a:buAutoNum type="arabicPeriod"/>
            </a:pPr>
            <a:r>
              <a:rPr lang="sr-Cyrl-CS" sz="1600" dirty="0" smtClean="0"/>
              <a:t>Истраживање и анализа карактеристика </a:t>
            </a:r>
            <a:r>
              <a:rPr lang="sr-Cyrl-CS" sz="1600" b="1" dirty="0" smtClean="0">
                <a:solidFill>
                  <a:srgbClr val="FF0000"/>
                </a:solidFill>
              </a:rPr>
              <a:t>корисника</a:t>
            </a:r>
            <a:r>
              <a:rPr lang="sr-Cyrl-CS" sz="1600" dirty="0" smtClean="0"/>
              <a:t> услуга у такси систему. Постигнут је укупан узорак од 2.068 корисника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517525" lvl="2" indent="-342900" algn="just">
              <a:buFont typeface="Arial" charset="0"/>
              <a:buAutoNum type="arabicPeriod"/>
            </a:pPr>
            <a:endParaRPr lang="en-US" sz="5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7525" lvl="2" indent="-342900" algn="just">
              <a:buFont typeface="Arial" charset="0"/>
              <a:buAutoNum type="arabicPeriod"/>
            </a:pPr>
            <a:r>
              <a:rPr lang="sr-Cyrl-CS" sz="1600" dirty="0" smtClean="0"/>
              <a:t>Истраживање и анализа </a:t>
            </a:r>
            <a:r>
              <a:rPr lang="sr-Cyrl-CS" sz="1600" b="1" dirty="0" smtClean="0">
                <a:solidFill>
                  <a:srgbClr val="FF0000"/>
                </a:solidFill>
              </a:rPr>
              <a:t>захтеваног и оцењеног квалитета услуге </a:t>
            </a:r>
            <a:r>
              <a:rPr lang="sr-Cyrl-CS" sz="1600" dirty="0" smtClean="0"/>
              <a:t>у такси систему. Постигнут је укупан узорак од 2.068 корисника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517525" lvl="2" indent="-342900" algn="just">
              <a:buFont typeface="Arial" charset="0"/>
              <a:buAutoNum type="arabicPeriod"/>
            </a:pPr>
            <a:endParaRPr lang="en-US" sz="5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7525" lvl="2" indent="-342900" algn="just">
              <a:buFont typeface="Arial" charset="0"/>
              <a:buAutoNum type="arabicPeriod"/>
            </a:pPr>
            <a:r>
              <a:rPr lang="sr-Cyrl-CS" sz="1600" dirty="0" smtClean="0"/>
              <a:t>Истраживање и анализа карактеристика </a:t>
            </a:r>
            <a:r>
              <a:rPr lang="sr-Cyrl-CS" sz="1600" b="1" dirty="0" smtClean="0">
                <a:solidFill>
                  <a:srgbClr val="FF0000"/>
                </a:solidFill>
              </a:rPr>
              <a:t>оператора</a:t>
            </a:r>
            <a:r>
              <a:rPr lang="sr-Cyrl-CS" sz="1600" dirty="0" smtClean="0"/>
              <a:t> у такси систему. Постигнут је укупан узорак од 415 такси возача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517525" lvl="2" indent="-342900" algn="just">
              <a:buFont typeface="Arial" charset="0"/>
              <a:buAutoNum type="arabicPeriod"/>
            </a:pPr>
            <a:endParaRPr lang="en-US" sz="5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7525" lvl="2" indent="-342900" algn="just">
              <a:buFont typeface="Arial" charset="0"/>
              <a:buAutoNum type="arabicPeriod"/>
            </a:pPr>
            <a:r>
              <a:rPr lang="sr-Cyrl-CS" sz="1600" dirty="0" smtClean="0"/>
              <a:t>Истраживања ставова и мишљења </a:t>
            </a:r>
            <a:r>
              <a:rPr lang="sr-Cyrl-CS" sz="1600" b="1" dirty="0" smtClean="0">
                <a:solidFill>
                  <a:srgbClr val="FF0000"/>
                </a:solidFill>
              </a:rPr>
              <a:t>експерата</a:t>
            </a:r>
            <a:r>
              <a:rPr lang="sr-Cyrl-CS" sz="1600" dirty="0" smtClean="0"/>
              <a:t> (представника органа локалне управе и постојећих оператора) везаних за поједине елементе унапређења система у будућности. Постигнут је укупан узорак од 15 експерата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  <a:endParaRPr lang="sr-Cyrl-R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7525" lvl="2" indent="-342900" algn="just">
              <a:buFont typeface="Arial" charset="0"/>
              <a:buAutoNum type="arabicPeriod"/>
            </a:pPr>
            <a:endParaRPr lang="sr-Cyrl-RS" sz="5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517525" lvl="2" indent="-342900" algn="just">
              <a:buFont typeface="Arial" charset="0"/>
              <a:buAutoNum type="arabicPeriod"/>
            </a:pPr>
            <a:r>
              <a:rPr lang="sr-Cyrl-CS" sz="1600" dirty="0" smtClean="0"/>
              <a:t>Истраживање и анализа просторних локација, функционисања и капацитета најзначајнијих </a:t>
            </a:r>
            <a:r>
              <a:rPr lang="sr-Cyrl-CS" sz="1600" b="1" dirty="0" smtClean="0">
                <a:solidFill>
                  <a:srgbClr val="FF0000"/>
                </a:solidFill>
              </a:rPr>
              <a:t>такси стајалишта </a:t>
            </a:r>
            <a:r>
              <a:rPr lang="sr-Cyrl-CS" sz="1600" dirty="0" smtClean="0"/>
              <a:t>у урбаном делу града Београда. Снимљено је укупно </a:t>
            </a:r>
            <a:r>
              <a:rPr lang="en-US" sz="1600" dirty="0" smtClean="0"/>
              <a:t>154</a:t>
            </a:r>
            <a:r>
              <a:rPr lang="sr-Cyrl-CS" sz="1600" dirty="0" smtClean="0"/>
              <a:t> стајалишт</a:t>
            </a:r>
            <a:r>
              <a:rPr lang="sr-Cyrl-RS" sz="1600" dirty="0" smtClean="0"/>
              <a:t>а</a:t>
            </a:r>
            <a:r>
              <a:rPr lang="sr-Latn-RS" sz="1600" dirty="0" smtClean="0"/>
              <a:t>;</a:t>
            </a:r>
          </a:p>
          <a:p>
            <a:pPr marL="517525" lvl="2" indent="-342900" algn="just">
              <a:buFont typeface="Arial" charset="0"/>
              <a:buAutoNum type="arabicPeriod"/>
            </a:pPr>
            <a:endParaRPr lang="sr-Latn-RS" sz="500" dirty="0" smtClean="0"/>
          </a:p>
          <a:p>
            <a:pPr marL="517525" lvl="2" indent="-342900" algn="just">
              <a:buFont typeface="Arial" charset="0"/>
              <a:buAutoNum type="arabicPeriod"/>
            </a:pPr>
            <a:r>
              <a:rPr lang="sr-Cyrl-CS" sz="1600" dirty="0" smtClean="0"/>
              <a:t>Истраживања и анализа база података постојећих оператора у Београду (на репрезентативном узорку оператора - </a:t>
            </a:r>
            <a:r>
              <a:rPr lang="sr-Cyrl-CS" sz="1600" b="1" dirty="0" smtClean="0">
                <a:solidFill>
                  <a:srgbClr val="FF0000"/>
                </a:solidFill>
              </a:rPr>
              <a:t>око 60%  активних такси возила у систему</a:t>
            </a:r>
            <a:r>
              <a:rPr lang="sr-Cyrl-CS" sz="1600" dirty="0" smtClean="0"/>
              <a:t>)</a:t>
            </a:r>
            <a:endParaRPr lang="sr-Latn-RS" sz="1600" dirty="0" smtClean="0"/>
          </a:p>
          <a:p>
            <a:pPr marL="517525" lvl="2" indent="-342900" algn="just"/>
            <a:endParaRPr lang="sr-Latn-RS" sz="500" dirty="0" smtClean="0"/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2129" y="159665"/>
            <a:ext cx="52542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</a:rPr>
              <a:t>Истраживања у реалном такси систему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198" y="4423738"/>
            <a:ext cx="4572000" cy="172354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71463" lvl="2" indent="-271463" algn="just">
              <a:buFont typeface="Arial" pitchFamily="34" charset="0"/>
              <a:buChar char="•"/>
            </a:pPr>
            <a:r>
              <a:rPr lang="sr-Cyrl-CS" sz="1600" dirty="0" smtClean="0"/>
              <a:t>Истраживање и анализа карактеристика транспортних захтева. </a:t>
            </a:r>
            <a:endParaRPr lang="sr-Latn-RS" sz="1600" dirty="0" smtClean="0"/>
          </a:p>
          <a:p>
            <a:pPr marL="517525" lvl="2" indent="-342900" algn="just">
              <a:buFont typeface="Arial" charset="0"/>
              <a:buAutoNum type="arabicPeriod"/>
            </a:pPr>
            <a:endParaRPr lang="sr-Latn-RS" sz="500" dirty="0" smtClean="0"/>
          </a:p>
          <a:p>
            <a:pPr marL="271463" lvl="2" indent="-271463" algn="just">
              <a:buFont typeface="Arial" pitchFamily="34" charset="0"/>
              <a:buChar char="•"/>
            </a:pPr>
            <a:r>
              <a:rPr lang="sr-Cyrl-CS" sz="1600" dirty="0" smtClean="0"/>
              <a:t>Истраживање и анализа функционисања такси система (у току 24 часа);</a:t>
            </a:r>
            <a:endParaRPr lang="sr-Latn-RS" sz="1600" dirty="0" smtClean="0"/>
          </a:p>
          <a:p>
            <a:pPr marL="517525" lvl="2" indent="-342900" algn="just">
              <a:buFont typeface="Arial" pitchFamily="34" charset="0"/>
              <a:buChar char="•"/>
            </a:pPr>
            <a:endParaRPr lang="sr-Latn-RS" sz="500" dirty="0" smtClean="0"/>
          </a:p>
          <a:p>
            <a:pPr marL="271463" lvl="2" indent="-271463" algn="just">
              <a:buFont typeface="Arial" pitchFamily="34" charset="0"/>
              <a:buChar char="•"/>
            </a:pPr>
            <a:r>
              <a:rPr lang="sr-Cyrl-CS" sz="1600" dirty="0" smtClean="0"/>
              <a:t>Истраживање сезонских, месечних и недељних неравномерности  транспортних  захтева.  </a:t>
            </a:r>
            <a:endParaRPr lang="en-US" sz="1600" dirty="0" smtClean="0"/>
          </a:p>
        </p:txBody>
      </p:sp>
      <p:pic>
        <p:nvPicPr>
          <p:cNvPr id="6" name="Picture 5" descr="cloud-big-data-creative-logo-template-computing-concept-design-vector-illustration-96436178.jpg"/>
          <p:cNvPicPr>
            <a:picLocks noChangeAspect="1"/>
          </p:cNvPicPr>
          <p:nvPr/>
        </p:nvPicPr>
        <p:blipFill>
          <a:blip r:embed="rId2"/>
          <a:srcRect t="12183" b="16762"/>
          <a:stretch>
            <a:fillRect/>
          </a:stretch>
        </p:blipFill>
        <p:spPr>
          <a:xfrm>
            <a:off x="5156198" y="4423738"/>
            <a:ext cx="3860802" cy="1969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2129" y="159665"/>
            <a:ext cx="9462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Истраживања у реалном такси систему </a:t>
            </a:r>
            <a:r>
              <a:rPr lang="sr-Cyrl-RS" b="1" dirty="0" smtClean="0"/>
              <a:t>- </a:t>
            </a:r>
            <a:r>
              <a:rPr lang="ru-RU" b="1" dirty="0" smtClean="0"/>
              <a:t>Бројеви</a:t>
            </a:r>
            <a:r>
              <a:rPr lang="sr-Cyrl-RS" b="1" dirty="0" smtClean="0"/>
              <a:t>, подаци и чињенице</a:t>
            </a:r>
            <a:endParaRPr lang="en-US" b="1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-330236" y="767057"/>
          <a:ext cx="7653867" cy="5185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29857" y="1263116"/>
            <a:ext cx="28532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sr-Cyrl-CS" sz="1600" dirty="0" smtClean="0"/>
              <a:t>У току спровођења наведених истраживања ангажовано је </a:t>
            </a:r>
            <a:r>
              <a:rPr lang="sr-Cyrl-CS" sz="1600" dirty="0" smtClean="0">
                <a:solidFill>
                  <a:srgbClr val="FF0000"/>
                </a:solidFill>
              </a:rPr>
              <a:t>37</a:t>
            </a:r>
            <a:r>
              <a:rPr lang="sr-Cyrl-CS" sz="1600" dirty="0" smtClean="0"/>
              <a:t> истраживача и </a:t>
            </a:r>
            <a:r>
              <a:rPr lang="sr-Cyrl-CS" sz="1600" dirty="0" smtClean="0">
                <a:solidFill>
                  <a:srgbClr val="FF0000"/>
                </a:solidFill>
              </a:rPr>
              <a:t>10</a:t>
            </a:r>
            <a:r>
              <a:rPr lang="sr-Cyrl-CS" sz="1600" dirty="0" smtClean="0"/>
              <a:t> чланова оперативног тима који су реализовали око </a:t>
            </a:r>
            <a:r>
              <a:rPr lang="sr-Cyrl-CS" sz="1600" dirty="0" smtClean="0">
                <a:solidFill>
                  <a:srgbClr val="FF0000"/>
                </a:solidFill>
              </a:rPr>
              <a:t>2.500</a:t>
            </a:r>
            <a:r>
              <a:rPr lang="sr-Cyrl-CS" sz="1600" dirty="0" smtClean="0"/>
              <a:t> часова рада. Поред наведеног броја истраживача, у процесу планирања истраживања било је ангажовано </a:t>
            </a:r>
            <a:r>
              <a:rPr lang="sr-Cyrl-CS" sz="1600" dirty="0" smtClean="0">
                <a:solidFill>
                  <a:srgbClr val="FF0000"/>
                </a:solidFill>
              </a:rPr>
              <a:t>7</a:t>
            </a:r>
            <a:r>
              <a:rPr lang="sr-Cyrl-CS" sz="1600" dirty="0" smtClean="0"/>
              <a:t> експерата из области транспорта путника, као и </a:t>
            </a:r>
            <a:r>
              <a:rPr lang="sr-Cyrl-CS" sz="1600" dirty="0" smtClean="0">
                <a:solidFill>
                  <a:srgbClr val="FF0000"/>
                </a:solidFill>
              </a:rPr>
              <a:t>5</a:t>
            </a:r>
            <a:r>
              <a:rPr lang="sr-Cyrl-CS" sz="1600" dirty="0" smtClean="0"/>
              <a:t> чланова тима за припрему истраживања, који су реализовали око </a:t>
            </a:r>
            <a:r>
              <a:rPr lang="ru-RU" sz="1600" dirty="0" smtClean="0">
                <a:solidFill>
                  <a:srgbClr val="FF0000"/>
                </a:solidFill>
              </a:rPr>
              <a:t>4.0</a:t>
            </a:r>
            <a:r>
              <a:rPr lang="sr-Cyrl-CS" sz="1600" dirty="0" smtClean="0">
                <a:solidFill>
                  <a:srgbClr val="FF0000"/>
                </a:solidFill>
              </a:rPr>
              <a:t>00 </a:t>
            </a:r>
            <a:r>
              <a:rPr lang="sr-Cyrl-CS" sz="1600" dirty="0" smtClean="0"/>
              <a:t>часова рада.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Истраживања у реалном такси систему </a:t>
            </a:r>
            <a:r>
              <a:rPr lang="sr-Latn-RS" b="1" dirty="0" smtClean="0"/>
              <a:t>–</a:t>
            </a:r>
            <a:r>
              <a:rPr lang="sr-Cyrl-RS" b="1" dirty="0" smtClean="0"/>
              <a:t> ЗАХТЕВАНИ КВАЛИТЕТ УСЛУГЕ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122129" y="753534"/>
            <a:ext cx="6745408" cy="4614334"/>
            <a:chOff x="122129" y="753534"/>
            <a:chExt cx="6745408" cy="4614334"/>
          </a:xfrm>
        </p:grpSpPr>
        <p:pic>
          <p:nvPicPr>
            <p:cNvPr id="7168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2129" y="753534"/>
              <a:ext cx="6745408" cy="4614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122129" y="753534"/>
              <a:ext cx="9598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r-Cyrl-RS" sz="1200" dirty="0" smtClean="0">
                  <a:solidFill>
                    <a:srgbClr val="FF0000"/>
                  </a:solidFill>
                </a:rPr>
                <a:t>Корисници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51282" y="1751870"/>
            <a:ext cx="7765732" cy="4403418"/>
            <a:chOff x="895668" y="1260784"/>
            <a:chExt cx="7765732" cy="440341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95668" y="1260784"/>
              <a:ext cx="7765732" cy="4403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Rectangle 12"/>
            <p:cNvSpPr/>
            <p:nvPr/>
          </p:nvSpPr>
          <p:spPr>
            <a:xfrm>
              <a:off x="895668" y="1260784"/>
              <a:ext cx="9598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r-Cyrl-RS" sz="1200" dirty="0" smtClean="0">
                  <a:solidFill>
                    <a:srgbClr val="FF0000"/>
                  </a:solidFill>
                </a:rPr>
                <a:t>Експерти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6"/>
          <p:cNvSpPr>
            <a:spLocks noChangeArrowheads="1"/>
          </p:cNvSpPr>
          <p:nvPr/>
        </p:nvSpPr>
        <p:spPr bwMode="auto">
          <a:xfrm rot="10800000" flipH="1">
            <a:off x="-1" y="99477"/>
            <a:ext cx="7433733" cy="521759"/>
          </a:xfrm>
          <a:prstGeom prst="rect">
            <a:avLst/>
          </a:prstGeom>
          <a:gradFill rotWithShape="1">
            <a:gsLst>
              <a:gs pos="0">
                <a:srgbClr val="0E3F9B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2129" y="159665"/>
            <a:ext cx="743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Истраживања у реалном такси систему </a:t>
            </a:r>
            <a:r>
              <a:rPr lang="sr-Latn-RS" b="1" dirty="0" smtClean="0"/>
              <a:t>–</a:t>
            </a:r>
            <a:r>
              <a:rPr lang="sr-Cyrl-RS" b="1" dirty="0" smtClean="0"/>
              <a:t> ВОЗНИ ПАРК</a:t>
            </a:r>
            <a:endParaRPr lang="en-US" b="1" dirty="0"/>
          </a:p>
        </p:txBody>
      </p:sp>
      <p:pic>
        <p:nvPicPr>
          <p:cNvPr id="9" name="Pictur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129" y="746774"/>
            <a:ext cx="7006804" cy="451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/>
          <p:nvPr/>
        </p:nvGrpSpPr>
        <p:grpSpPr>
          <a:xfrm>
            <a:off x="5840411" y="1609134"/>
            <a:ext cx="3186642" cy="2277442"/>
            <a:chOff x="5808225" y="614148"/>
            <a:chExt cx="3186642" cy="2277442"/>
          </a:xfrm>
        </p:grpSpPr>
        <p:sp>
          <p:nvSpPr>
            <p:cNvPr id="13" name="Explosion 2 12"/>
            <p:cNvSpPr/>
            <p:nvPr/>
          </p:nvSpPr>
          <p:spPr>
            <a:xfrm>
              <a:off x="5808225" y="614148"/>
              <a:ext cx="3186642" cy="2277442"/>
            </a:xfrm>
            <a:prstGeom prst="irregularSeal2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9233374">
              <a:off x="6204600" y="1388977"/>
              <a:ext cx="220425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r-Cyrl-RS" dirty="0" smtClean="0">
                  <a:solidFill>
                    <a:srgbClr val="FF0000"/>
                  </a:solidFill>
                </a:rPr>
                <a:t>Просечна старост</a:t>
              </a:r>
            </a:p>
            <a:p>
              <a:r>
                <a:rPr lang="ru-RU" dirty="0" smtClean="0">
                  <a:solidFill>
                    <a:srgbClr val="FF0000"/>
                  </a:solidFill>
                </a:rPr>
                <a:t>в</a:t>
              </a:r>
              <a:r>
                <a:rPr lang="sr-Cyrl-RS" dirty="0" smtClean="0">
                  <a:solidFill>
                    <a:srgbClr val="FF0000"/>
                  </a:solidFill>
                </a:rPr>
                <a:t>озног парка износи</a:t>
              </a:r>
            </a:p>
            <a:p>
              <a:pPr algn="ctr"/>
              <a:r>
                <a:rPr lang="sr-Cyrl-RS" dirty="0" smtClean="0">
                  <a:solidFill>
                    <a:srgbClr val="FF0000"/>
                  </a:solidFill>
                </a:rPr>
                <a:t>12,9</a:t>
              </a:r>
              <a:r>
                <a:rPr lang="sr-Latn-RS" dirty="0" smtClean="0">
                  <a:solidFill>
                    <a:srgbClr val="FF0000"/>
                  </a:solidFill>
                </a:rPr>
                <a:t> </a:t>
              </a:r>
              <a:r>
                <a:rPr lang="sr-Cyrl-RS" dirty="0" smtClean="0">
                  <a:solidFill>
                    <a:srgbClr val="FF0000"/>
                  </a:solidFill>
                </a:rPr>
                <a:t>година</a:t>
              </a:r>
              <a:endParaRPr lang="en-US" dirty="0" smtClean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RACE colors">
      <a:dk1>
        <a:srgbClr val="292C32"/>
      </a:dk1>
      <a:lt1>
        <a:srgbClr val="FFFFFF"/>
      </a:lt1>
      <a:dk2>
        <a:srgbClr val="3D424A"/>
      </a:dk2>
      <a:lt2>
        <a:srgbClr val="FFFFFF"/>
      </a:lt2>
      <a:accent1>
        <a:srgbClr val="00599D"/>
      </a:accent1>
      <a:accent2>
        <a:srgbClr val="0083E6"/>
      </a:accent2>
      <a:accent3>
        <a:srgbClr val="F05B29"/>
      </a:accent3>
      <a:accent4>
        <a:srgbClr val="E43D53"/>
      </a:accent4>
      <a:accent5>
        <a:srgbClr val="525964"/>
      </a:accent5>
      <a:accent6>
        <a:srgbClr val="F47F5A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7464</TotalTime>
  <Words>1139</Words>
  <Application>Microsoft Office PowerPoint</Application>
  <PresentationFormat>On-screen Show (4:3)</PresentationFormat>
  <Paragraphs>195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Sanda Arsenić</dc:creator>
  <cp:lastModifiedBy>Andrea</cp:lastModifiedBy>
  <cp:revision>384</cp:revision>
  <dcterms:created xsi:type="dcterms:W3CDTF">2015-12-02T11:59:45Z</dcterms:created>
  <dcterms:modified xsi:type="dcterms:W3CDTF">2020-12-02T11:35:21Z</dcterms:modified>
</cp:coreProperties>
</file>